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rawings/drawing1.xml" ContentType="application/vnd.openxmlformats-officedocument.drawingml.chartshape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71" r:id="rId2"/>
    <p:sldId id="268" r:id="rId3"/>
    <p:sldId id="258" r:id="rId4"/>
    <p:sldId id="295" r:id="rId5"/>
    <p:sldId id="299" r:id="rId6"/>
    <p:sldId id="296" r:id="rId7"/>
    <p:sldId id="470" r:id="rId8"/>
    <p:sldId id="300" r:id="rId9"/>
    <p:sldId id="269" r:id="rId10"/>
    <p:sldId id="467" r:id="rId11"/>
    <p:sldId id="263" r:id="rId12"/>
    <p:sldId id="286" r:id="rId13"/>
    <p:sldId id="313" r:id="rId14"/>
    <p:sldId id="315" r:id="rId15"/>
    <p:sldId id="318" r:id="rId16"/>
    <p:sldId id="266" r:id="rId17"/>
    <p:sldId id="462" r:id="rId18"/>
    <p:sldId id="308" r:id="rId19"/>
    <p:sldId id="387" r:id="rId20"/>
    <p:sldId id="455" r:id="rId21"/>
    <p:sldId id="418" r:id="rId22"/>
    <p:sldId id="472" r:id="rId23"/>
    <p:sldId id="312" r:id="rId24"/>
    <p:sldId id="461" r:id="rId25"/>
    <p:sldId id="473" r:id="rId26"/>
    <p:sldId id="460" r:id="rId2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1. 소개 및 개발 동기" id="{ADA418F0-C132-7641-9DFD-A6D3BDB6CA5D}">
          <p14:sldIdLst>
            <p14:sldId id="271"/>
            <p14:sldId id="268"/>
            <p14:sldId id="258"/>
            <p14:sldId id="295"/>
            <p14:sldId id="299"/>
            <p14:sldId id="296"/>
            <p14:sldId id="470"/>
            <p14:sldId id="300"/>
          </p14:sldIdLst>
        </p14:section>
        <p14:section name="4. 기존 서비스와의 차이점" id="{ADFBCFAC-331D-7543-AA66-54AA69EDE49F}">
          <p14:sldIdLst>
            <p14:sldId id="269"/>
            <p14:sldId id="467"/>
          </p14:sldIdLst>
        </p14:section>
        <p14:section name="3. 프로젝트 시연" id="{103F2F01-7501-BD47-8360-6AA16DCC9A97}">
          <p14:sldIdLst>
            <p14:sldId id="263"/>
            <p14:sldId id="286"/>
            <p14:sldId id="313"/>
            <p14:sldId id="315"/>
            <p14:sldId id="318"/>
          </p14:sldIdLst>
        </p14:section>
        <p14:section name="2. 주요 기술 설명" id="{A93CBFDF-DD9C-D240-9813-EB8A2481DF0A}">
          <p14:sldIdLst>
            <p14:sldId id="266"/>
            <p14:sldId id="462"/>
            <p14:sldId id="308"/>
          </p14:sldIdLst>
        </p14:section>
        <p14:section name="5. 수익성, 사업화 전략" id="{A3A35CFE-0477-E245-9B4C-065935963506}">
          <p14:sldIdLst>
            <p14:sldId id="387"/>
            <p14:sldId id="455"/>
            <p14:sldId id="418"/>
            <p14:sldId id="472"/>
            <p14:sldId id="312"/>
            <p14:sldId id="461"/>
            <p14:sldId id="473"/>
            <p14:sldId id="46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이재훈" initials="이" lastIdx="1" clrIdx="0">
    <p:extLst>
      <p:ext uri="{19B8F6BF-5375-455C-9EA6-DF929625EA0E}">
        <p15:presenceInfo xmlns:p15="http://schemas.microsoft.com/office/powerpoint/2012/main" userId="S::2020110020@student.kopo.ac.kr::17ef79be-84ef-44fd-a909-3b9fd888197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EE00"/>
    <a:srgbClr val="C6FA06"/>
    <a:srgbClr val="E20000"/>
    <a:srgbClr val="595959"/>
    <a:srgbClr val="0088EE"/>
    <a:srgbClr val="F2F2F2"/>
    <a:srgbClr val="D9D9D9"/>
    <a:srgbClr val="FFFF00"/>
    <a:srgbClr val="708AA1"/>
    <a:srgbClr val="D9D926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8FB837D-C827-4EFA-A057-4D05807E0F7C}" styleName="테마 스타일 1 - 강조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775DCB02-9BB8-47FD-8907-85C794F793BA}" styleName="테마 스타일 1 - 강조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628" autoAdjust="0"/>
    <p:restoredTop sz="96966" autoAdjust="0"/>
  </p:normalViewPr>
  <p:slideViewPr>
    <p:cSldViewPr snapToGrid="0" showGuides="1">
      <p:cViewPr varScale="1">
        <p:scale>
          <a:sx n="82" d="100"/>
          <a:sy n="82" d="100"/>
        </p:scale>
        <p:origin x="984" y="-81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chartUserShapes" Target="../drawings/drawing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8642287673154206E-2"/>
          <c:y val="1.4932583776186945E-3"/>
          <c:w val="0.96271520377612296"/>
          <c:h val="0.99701348324476258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구직비용</c:v>
                </c:pt>
              </c:strCache>
            </c:strRef>
          </c:tx>
          <c:spPr>
            <a:solidFill>
              <a:schemeClr val="bg2">
                <a:lumMod val="50000"/>
              </a:schemeClr>
            </a:solidFill>
            <a:scene3d>
              <a:camera prst="orthographicFront"/>
              <a:lightRig rig="threePt" dir="t"/>
            </a:scene3d>
            <a:sp3d/>
          </c:spPr>
          <c:dPt>
            <c:idx val="0"/>
            <c:bubble3D val="0"/>
            <c:spPr>
              <a:solidFill>
                <a:srgbClr val="EF4566"/>
              </a:solidFill>
              <a:ln w="19050">
                <a:solidFill>
                  <a:schemeClr val="lt1"/>
                </a:solidFill>
              </a:ln>
              <a:effectLst/>
              <a:scene3d>
                <a:camera prst="orthographicFront"/>
                <a:lightRig rig="threePt" dir="t"/>
              </a:scene3d>
              <a:sp3d>
                <a:bevelT prst="angle"/>
              </a:sp3d>
            </c:spPr>
            <c:extLst>
              <c:ext xmlns:c16="http://schemas.microsoft.com/office/drawing/2014/chart" uri="{C3380CC4-5D6E-409C-BE32-E72D297353CC}">
                <c16:uniqueId val="{00000001-5BC9-4E48-8D79-6C75AC575087}"/>
              </c:ext>
            </c:extLst>
          </c:dPt>
          <c:dPt>
            <c:idx val="1"/>
            <c:bubble3D val="0"/>
            <c:spPr>
              <a:solidFill>
                <a:srgbClr val="F59A9A"/>
              </a:solidFill>
              <a:ln w="19050">
                <a:solidFill>
                  <a:schemeClr val="lt1"/>
                </a:solidFill>
              </a:ln>
              <a:effectLst/>
              <a:scene3d>
                <a:camera prst="orthographicFront"/>
                <a:lightRig rig="threePt" dir="t"/>
              </a:scene3d>
              <a:sp3d/>
            </c:spPr>
            <c:extLst>
              <c:ext xmlns:c16="http://schemas.microsoft.com/office/drawing/2014/chart" uri="{C3380CC4-5D6E-409C-BE32-E72D297353CC}">
                <c16:uniqueId val="{00000003-5BC9-4E48-8D79-6C75AC575087}"/>
              </c:ext>
            </c:extLst>
          </c:dPt>
          <c:dPt>
            <c:idx val="2"/>
            <c:bubble3D val="0"/>
            <c:spPr>
              <a:solidFill>
                <a:srgbClr val="F9CDAE"/>
              </a:solidFill>
              <a:ln w="19050">
                <a:solidFill>
                  <a:schemeClr val="lt1"/>
                </a:solidFill>
              </a:ln>
              <a:effectLst/>
              <a:scene3d>
                <a:camera prst="orthographicFront"/>
                <a:lightRig rig="threePt" dir="t"/>
              </a:scene3d>
              <a:sp3d/>
            </c:spPr>
            <c:extLst>
              <c:ext xmlns:c16="http://schemas.microsoft.com/office/drawing/2014/chart" uri="{C3380CC4-5D6E-409C-BE32-E72D297353CC}">
                <c16:uniqueId val="{00000005-5BC9-4E48-8D79-6C75AC575087}"/>
              </c:ext>
            </c:extLst>
          </c:dPt>
          <c:dPt>
            <c:idx val="3"/>
            <c:bubble3D val="0"/>
            <c:spPr>
              <a:solidFill>
                <a:srgbClr val="C8C8A9"/>
              </a:solidFill>
              <a:ln w="19050">
                <a:solidFill>
                  <a:schemeClr val="lt1"/>
                </a:solidFill>
              </a:ln>
              <a:effectLst/>
              <a:scene3d>
                <a:camera prst="orthographicFront"/>
                <a:lightRig rig="threePt" dir="t"/>
              </a:scene3d>
              <a:sp3d/>
            </c:spPr>
            <c:extLst>
              <c:ext xmlns:c16="http://schemas.microsoft.com/office/drawing/2014/chart" uri="{C3380CC4-5D6E-409C-BE32-E72D297353CC}">
                <c16:uniqueId val="{00000007-5BC9-4E48-8D79-6C75AC575087}"/>
              </c:ext>
            </c:extLst>
          </c:dPt>
          <c:dPt>
            <c:idx val="4"/>
            <c:bubble3D val="0"/>
            <c:spPr>
              <a:solidFill>
                <a:srgbClr val="83AE9B"/>
              </a:solidFill>
              <a:ln w="19050">
                <a:solidFill>
                  <a:schemeClr val="lt1"/>
                </a:solidFill>
              </a:ln>
              <a:effectLst/>
              <a:scene3d>
                <a:camera prst="orthographicFront"/>
                <a:lightRig rig="threePt" dir="t"/>
              </a:scene3d>
              <a:sp3d/>
            </c:spPr>
            <c:extLst>
              <c:ext xmlns:c16="http://schemas.microsoft.com/office/drawing/2014/chart" uri="{C3380CC4-5D6E-409C-BE32-E72D297353CC}">
                <c16:uniqueId val="{00000009-5BC9-4E48-8D79-6C75AC575087}"/>
              </c:ext>
            </c:extLst>
          </c:dPt>
          <c:dPt>
            <c:idx val="5"/>
            <c:bubble3D val="0"/>
            <c:spPr>
              <a:solidFill>
                <a:schemeClr val="bg2">
                  <a:lumMod val="50000"/>
                </a:schemeClr>
              </a:solidFill>
              <a:ln w="19050">
                <a:solidFill>
                  <a:schemeClr val="lt1"/>
                </a:solidFill>
              </a:ln>
              <a:effectLst/>
              <a:scene3d>
                <a:camera prst="orthographicFront"/>
                <a:lightRig rig="threePt" dir="t"/>
              </a:scene3d>
              <a:sp3d/>
            </c:spPr>
            <c:extLst>
              <c:ext xmlns:c16="http://schemas.microsoft.com/office/drawing/2014/chart" uri="{C3380CC4-5D6E-409C-BE32-E72D297353CC}">
                <c16:uniqueId val="{0000000B-5BC9-4E48-8D79-6C75AC575087}"/>
              </c:ext>
            </c:extLst>
          </c:dPt>
          <c:dPt>
            <c:idx val="6"/>
            <c:bubble3D val="0"/>
            <c:spPr>
              <a:solidFill>
                <a:schemeClr val="bg2">
                  <a:lumMod val="50000"/>
                </a:schemeClr>
              </a:solidFill>
              <a:ln w="19050">
                <a:solidFill>
                  <a:schemeClr val="lt1"/>
                </a:solidFill>
              </a:ln>
              <a:effectLst/>
              <a:scene3d>
                <a:camera prst="orthographicFront"/>
                <a:lightRig rig="threePt" dir="t"/>
              </a:scene3d>
              <a:sp3d/>
            </c:spPr>
            <c:extLst>
              <c:ext xmlns:c16="http://schemas.microsoft.com/office/drawing/2014/chart" uri="{C3380CC4-5D6E-409C-BE32-E72D297353CC}">
                <c16:uniqueId val="{0000000D-5BC9-4E48-8D79-6C75AC575087}"/>
              </c:ext>
            </c:extLst>
          </c:dPt>
          <c:dLbls>
            <c:dLbl>
              <c:idx val="0"/>
              <c:layout>
                <c:manualLayout>
                  <c:x val="-2.3027221218114159E-2"/>
                  <c:y val="2.4729992490062788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2700" b="1" i="0" u="none" strike="noStrike" kern="1200" baseline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휴먼매직체" panose="02030504000101010101" pitchFamily="18" charset="-127"/>
                        <a:ea typeface="휴먼매직체" panose="02030504000101010101" pitchFamily="18" charset="-127"/>
                        <a:cs typeface="+mn-cs"/>
                      </a:defRPr>
                    </a:pPr>
                    <a:fld id="{FE6C0486-7929-4ACE-AC74-718E44D9726F}" type="CATEGORYNAME">
                      <a:rPr lang="ko-KR" altLang="en-US" sz="2700" b="1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휴먼매직체" panose="02030504000101010101" pitchFamily="18" charset="-127"/>
                        <a:ea typeface="휴먼매직체" panose="02030504000101010101" pitchFamily="18" charset="-127"/>
                      </a:rPr>
                      <a:pPr>
                        <a:defRPr sz="2700" b="1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휴먼매직체" panose="02030504000101010101" pitchFamily="18" charset="-127"/>
                          <a:ea typeface="휴먼매직체" panose="02030504000101010101" pitchFamily="18" charset="-127"/>
                        </a:defRPr>
                      </a:pPr>
                      <a:t>[범주 이름]</a:t>
                    </a:fld>
                    <a:endParaRPr lang="ko-KR" altLang="en-US" sz="2700" b="1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휴먼매직체" panose="02030504000101010101" pitchFamily="18" charset="-127"/>
                      <a:ea typeface="휴먼매직체" panose="02030504000101010101" pitchFamily="18" charset="-127"/>
                    </a:endParaRPr>
                  </a:p>
                  <a:p>
                    <a:pPr>
                      <a:defRPr sz="2700" b="1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휴먼매직체" panose="02030504000101010101" pitchFamily="18" charset="-127"/>
                        <a:ea typeface="휴먼매직체" panose="02030504000101010101" pitchFamily="18" charset="-127"/>
                      </a:defRPr>
                    </a:pPr>
                    <a:r>
                      <a:rPr lang="ko-KR" altLang="en-US" sz="2700" b="1" baseline="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휴먼매직체" panose="02030504000101010101" pitchFamily="18" charset="-127"/>
                        <a:ea typeface="휴먼매직체" panose="02030504000101010101" pitchFamily="18" charset="-127"/>
                      </a:rPr>
                      <a:t> </a:t>
                    </a:r>
                    <a:fld id="{44EE9A99-340E-492F-A1E4-F80DDC8D49DA}" type="VALUE">
                      <a:rPr lang="en-US" altLang="ko-KR" sz="2700" b="1" baseline="0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휴먼매직체" panose="02030504000101010101" pitchFamily="18" charset="-127"/>
                        <a:ea typeface="휴먼매직체" panose="02030504000101010101" pitchFamily="18" charset="-127"/>
                      </a:rPr>
                      <a:pPr>
                        <a:defRPr sz="2700" b="1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휴먼매직체" panose="02030504000101010101" pitchFamily="18" charset="-127"/>
                          <a:ea typeface="휴먼매직체" panose="02030504000101010101" pitchFamily="18" charset="-127"/>
                        </a:defRPr>
                      </a:pPr>
                      <a:t>[값]</a:t>
                    </a:fld>
                    <a:endParaRPr lang="ko-KR" altLang="en-US" sz="2700" b="1" baseline="0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휴먼매직체" panose="02030504000101010101" pitchFamily="18" charset="-127"/>
                      <a:ea typeface="휴먼매직체" panose="02030504000101010101" pitchFamily="18" charset="-127"/>
                    </a:endParaRPr>
                  </a:p>
                </c:rich>
              </c:tx>
              <c:numFmt formatCode="0%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2700" b="1" i="0" u="none" strike="noStrike" kern="1200" baseline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휴먼매직체" panose="02030504000101010101" pitchFamily="18" charset="-127"/>
                      <a:ea typeface="휴먼매직체" panose="02030504000101010101" pitchFamily="18" charset="-127"/>
                      <a:cs typeface="+mn-cs"/>
                    </a:defRPr>
                  </a:pPr>
                  <a:endParaRPr lang="ko-KR"/>
                </a:p>
              </c:txPr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7417219411736413"/>
                      <c:h val="0.33471521746479027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5BC9-4E48-8D79-6C75AC575087}"/>
                </c:ext>
              </c:extLst>
            </c:dLbl>
            <c:dLbl>
              <c:idx val="1"/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500" b="0" i="0" u="none" strike="noStrike" kern="1200" baseline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휴먼매직체" panose="02030504000101010101" pitchFamily="18" charset="-127"/>
                        <a:ea typeface="휴먼매직체" panose="02030504000101010101" pitchFamily="18" charset="-127"/>
                        <a:cs typeface="+mn-cs"/>
                      </a:defRPr>
                    </a:pPr>
                    <a:fld id="{07E65584-3BC7-480A-A5EA-D73377735603}" type="CATEGORYNAME">
                      <a:rPr lang="ko-KR" altLang="en-US" sz="1500" b="0" smtClean="0">
                        <a:latin typeface="휴먼매직체" panose="02030504000101010101" pitchFamily="18" charset="-127"/>
                        <a:ea typeface="휴먼매직체" panose="02030504000101010101" pitchFamily="18" charset="-127"/>
                      </a:rPr>
                      <a:pPr>
                        <a:defRPr sz="150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휴먼매직체" panose="02030504000101010101" pitchFamily="18" charset="-127"/>
                          <a:ea typeface="휴먼매직체" panose="02030504000101010101" pitchFamily="18" charset="-127"/>
                        </a:defRPr>
                      </a:pPr>
                      <a:t>[범주 이름]</a:t>
                    </a:fld>
                    <a:r>
                      <a:rPr lang="ko-KR" altLang="en-US" sz="1500" b="0" baseline="0">
                        <a:latin typeface="휴먼매직체" panose="02030504000101010101" pitchFamily="18" charset="-127"/>
                        <a:ea typeface="휴먼매직체" panose="02030504000101010101" pitchFamily="18" charset="-127"/>
                      </a:rPr>
                      <a:t> </a:t>
                    </a:r>
                    <a:fld id="{12EC07B9-AFBE-40DB-97F3-258B0C0B1331}" type="VALUE">
                      <a:rPr lang="en-US" altLang="ko-KR" sz="1500" b="0" baseline="0">
                        <a:latin typeface="휴먼매직체" panose="02030504000101010101" pitchFamily="18" charset="-127"/>
                        <a:ea typeface="휴먼매직체" panose="02030504000101010101" pitchFamily="18" charset="-127"/>
                      </a:rPr>
                      <a:pPr>
                        <a:defRPr sz="150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휴먼매직체" panose="02030504000101010101" pitchFamily="18" charset="-127"/>
                          <a:ea typeface="휴먼매직체" panose="02030504000101010101" pitchFamily="18" charset="-127"/>
                        </a:defRPr>
                      </a:pPr>
                      <a:t>[값]</a:t>
                    </a:fld>
                    <a:endParaRPr lang="ko-KR" altLang="en-US" sz="1500" b="0" baseline="0">
                      <a:latin typeface="휴먼매직체" panose="02030504000101010101" pitchFamily="18" charset="-127"/>
                      <a:ea typeface="휴먼매직체" panose="02030504000101010101" pitchFamily="18" charset="-127"/>
                    </a:endParaRPr>
                  </a:p>
                </c:rich>
              </c:tx>
              <c:numFmt formatCode="0%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500" b="0" i="0" u="none" strike="noStrike" kern="1200" baseline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휴먼매직체" panose="02030504000101010101" pitchFamily="18" charset="-127"/>
                      <a:ea typeface="휴먼매직체" panose="02030504000101010101" pitchFamily="18" charset="-127"/>
                      <a:cs typeface="+mn-cs"/>
                    </a:defRPr>
                  </a:pPr>
                  <a:endParaRPr lang="ko-KR"/>
                </a:p>
              </c:txPr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8030012199014459"/>
                      <c:h val="0.212855024589782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5BC9-4E48-8D79-6C75AC575087}"/>
                </c:ext>
              </c:extLst>
            </c:dLbl>
            <c:dLbl>
              <c:idx val="2"/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600" b="0" i="0" u="none" strike="noStrike" kern="1200" baseline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휴먼매직체" panose="02030504000101010101" pitchFamily="18" charset="-127"/>
                        <a:ea typeface="휴먼매직체" panose="02030504000101010101" pitchFamily="18" charset="-127"/>
                        <a:cs typeface="+mn-cs"/>
                      </a:defRPr>
                    </a:pPr>
                    <a:fld id="{C8C515CA-A11B-4226-ADC6-50F7230D5222}" type="CATEGORYNAME">
                      <a:rPr lang="ko-KR" altLang="en-US" sz="1800" b="0" smtClean="0">
                        <a:latin typeface="휴먼매직체" panose="02030504000101010101" pitchFamily="18" charset="-127"/>
                        <a:ea typeface="휴먼매직체" panose="02030504000101010101" pitchFamily="18" charset="-127"/>
                      </a:rPr>
                      <a:pPr>
                        <a:defRPr sz="160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휴먼매직체" panose="02030504000101010101" pitchFamily="18" charset="-127"/>
                          <a:ea typeface="휴먼매직체" panose="02030504000101010101" pitchFamily="18" charset="-127"/>
                        </a:defRPr>
                      </a:pPr>
                      <a:t>[범주 이름]</a:t>
                    </a:fld>
                    <a:r>
                      <a:rPr lang="ko-KR" altLang="en-US" sz="1800" b="0" baseline="0" dirty="0">
                        <a:latin typeface="휴먼매직체" panose="02030504000101010101" pitchFamily="18" charset="-127"/>
                        <a:ea typeface="휴먼매직체" panose="02030504000101010101" pitchFamily="18" charset="-127"/>
                      </a:rPr>
                      <a:t> </a:t>
                    </a:r>
                    <a:fld id="{DD55059C-CFD0-47D7-8E44-A1E59FFF353D}" type="VALUE">
                      <a:rPr lang="en-US" altLang="ko-KR" sz="1800" b="0" baseline="0">
                        <a:latin typeface="휴먼매직체" panose="02030504000101010101" pitchFamily="18" charset="-127"/>
                        <a:ea typeface="휴먼매직체" panose="02030504000101010101" pitchFamily="18" charset="-127"/>
                      </a:rPr>
                      <a:pPr>
                        <a:defRPr sz="160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휴먼매직체" panose="02030504000101010101" pitchFamily="18" charset="-127"/>
                          <a:ea typeface="휴먼매직체" panose="02030504000101010101" pitchFamily="18" charset="-127"/>
                        </a:defRPr>
                      </a:pPr>
                      <a:t>[값]</a:t>
                    </a:fld>
                    <a:endParaRPr lang="ko-KR" altLang="en-US" sz="1800" b="0" baseline="0" dirty="0">
                      <a:latin typeface="휴먼매직체" panose="02030504000101010101" pitchFamily="18" charset="-127"/>
                      <a:ea typeface="휴먼매직체" panose="02030504000101010101" pitchFamily="18" charset="-127"/>
                    </a:endParaRPr>
                  </a:p>
                </c:rich>
              </c:tx>
              <c:numFmt formatCode="0%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600" b="0" i="0" u="none" strike="noStrike" kern="1200" baseline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휴먼매직체" panose="02030504000101010101" pitchFamily="18" charset="-127"/>
                      <a:ea typeface="휴먼매직체" panose="02030504000101010101" pitchFamily="18" charset="-127"/>
                      <a:cs typeface="+mn-cs"/>
                    </a:defRPr>
                  </a:pPr>
                  <a:endParaRPr lang="ko-KR"/>
                </a:p>
              </c:txPr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9765799326940873"/>
                      <c:h val="0.212855024589782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5BC9-4E48-8D79-6C75AC575087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1B4A56DF-B9FE-4EC8-915B-197B93EED535}" type="CATEGORYNAME">
                      <a:rPr lang="ko-KR" altLang="en-US" sz="1800" b="0" smtClean="0">
                        <a:latin typeface="휴먼매직체" panose="02030504000101010101" pitchFamily="18" charset="-127"/>
                        <a:ea typeface="휴먼매직체" panose="02030504000101010101" pitchFamily="18" charset="-127"/>
                      </a:rPr>
                      <a:pPr/>
                      <a:t>[범주 이름]</a:t>
                    </a:fld>
                    <a:r>
                      <a:rPr lang="ko-KR" altLang="en-US" sz="1800" b="0" baseline="0">
                        <a:latin typeface="휴먼매직체" panose="02030504000101010101" pitchFamily="18" charset="-127"/>
                        <a:ea typeface="휴먼매직체" panose="02030504000101010101" pitchFamily="18" charset="-127"/>
                      </a:rPr>
                      <a:t> </a:t>
                    </a:r>
                    <a:fld id="{4ADC9BCC-1B87-4C04-8C29-BE1689D3D8D8}" type="VALUE">
                      <a:rPr lang="en-US" altLang="ko-KR" sz="1800" b="0" baseline="0">
                        <a:latin typeface="휴먼매직체" panose="02030504000101010101" pitchFamily="18" charset="-127"/>
                        <a:ea typeface="휴먼매직체" panose="02030504000101010101" pitchFamily="18" charset="-127"/>
                      </a:rPr>
                      <a:pPr/>
                      <a:t>[값]</a:t>
                    </a:fld>
                    <a:endParaRPr lang="ko-KR" altLang="en-US" sz="1800" b="0" baseline="0">
                      <a:latin typeface="휴먼매직체" panose="02030504000101010101" pitchFamily="18" charset="-127"/>
                      <a:ea typeface="휴먼매직체" panose="02030504000101010101" pitchFamily="18" charset="-127"/>
                    </a:endParaRPr>
                  </a:p>
                </c:rich>
              </c:tx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7-5BC9-4E48-8D79-6C75AC575087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fld id="{E2F82126-87BD-4068-B7FF-5EB334366BD6}" type="CATEGORYNAME">
                      <a:rPr lang="ko-KR" altLang="en-US" sz="1800" b="0" smtClean="0">
                        <a:latin typeface="휴먼매직체" panose="02030504000101010101" pitchFamily="18" charset="-127"/>
                        <a:ea typeface="휴먼매직체" panose="02030504000101010101" pitchFamily="18" charset="-127"/>
                      </a:rPr>
                      <a:pPr/>
                      <a:t>[범주 이름]</a:t>
                    </a:fld>
                    <a:r>
                      <a:rPr lang="ko-KR" altLang="en-US" sz="1800" b="0" baseline="0">
                        <a:latin typeface="휴먼매직체" panose="02030504000101010101" pitchFamily="18" charset="-127"/>
                        <a:ea typeface="휴먼매직체" panose="02030504000101010101" pitchFamily="18" charset="-127"/>
                      </a:rPr>
                      <a:t> </a:t>
                    </a:r>
                    <a:fld id="{527245AF-B466-43DE-BC8C-60B9F7F28A0B}" type="VALUE">
                      <a:rPr lang="en-US" altLang="ko-KR" sz="1800" b="0" baseline="0">
                        <a:latin typeface="휴먼매직체" panose="02030504000101010101" pitchFamily="18" charset="-127"/>
                        <a:ea typeface="휴먼매직체" panose="02030504000101010101" pitchFamily="18" charset="-127"/>
                      </a:rPr>
                      <a:pPr/>
                      <a:t>[값]</a:t>
                    </a:fld>
                    <a:endParaRPr lang="ko-KR" altLang="en-US" sz="1800" b="0" baseline="0">
                      <a:latin typeface="휴먼매직체" panose="02030504000101010101" pitchFamily="18" charset="-127"/>
                      <a:ea typeface="휴먼매직체" panose="02030504000101010101" pitchFamily="18" charset="-127"/>
                    </a:endParaRPr>
                  </a:p>
                </c:rich>
              </c:tx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9-5BC9-4E48-8D79-6C75AC575087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fld id="{68D46C2F-E8F4-4C4F-8B92-22ED181A1863}" type="CATEGORYNAME">
                      <a:rPr lang="ko-KR" altLang="en-US" sz="1800" b="0" smtClean="0">
                        <a:latin typeface="휴먼매직체" panose="02030504000101010101" pitchFamily="18" charset="-127"/>
                        <a:ea typeface="휴먼매직체" panose="02030504000101010101" pitchFamily="18" charset="-127"/>
                      </a:rPr>
                      <a:pPr/>
                      <a:t>[범주 이름]</a:t>
                    </a:fld>
                    <a:r>
                      <a:rPr lang="ko-KR" altLang="en-US" sz="1800" b="0" baseline="0" dirty="0">
                        <a:latin typeface="휴먼매직체" panose="02030504000101010101" pitchFamily="18" charset="-127"/>
                        <a:ea typeface="휴먼매직체" panose="02030504000101010101" pitchFamily="18" charset="-127"/>
                      </a:rPr>
                      <a:t> </a:t>
                    </a:r>
                    <a:fld id="{08645709-AA1D-4387-BCE2-66B0DDC3419D}" type="VALUE">
                      <a:rPr lang="en-US" altLang="ko-KR" sz="1800" b="0" baseline="0" smtClean="0">
                        <a:latin typeface="휴먼매직체" panose="02030504000101010101" pitchFamily="18" charset="-127"/>
                        <a:ea typeface="휴먼매직체" panose="02030504000101010101" pitchFamily="18" charset="-127"/>
                      </a:rPr>
                      <a:pPr/>
                      <a:t>[값]</a:t>
                    </a:fld>
                    <a:endParaRPr lang="ko-KR" altLang="en-US" sz="1800" b="0" baseline="0" dirty="0">
                      <a:latin typeface="휴먼매직체" panose="02030504000101010101" pitchFamily="18" charset="-127"/>
                      <a:ea typeface="휴먼매직체" panose="02030504000101010101" pitchFamily="18" charset="-127"/>
                    </a:endParaRPr>
                  </a:p>
                </c:rich>
              </c:tx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B-5BC9-4E48-8D79-6C75AC575087}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fld id="{30D7D380-51ED-413F-8348-3DEE072FC2A1}" type="CATEGORYNAME">
                      <a:rPr lang="ko-KR" altLang="en-US" sz="1800" b="0" smtClean="0">
                        <a:latin typeface="휴먼매직체" panose="02030504000101010101" pitchFamily="18" charset="-127"/>
                        <a:ea typeface="휴먼매직체" panose="02030504000101010101" pitchFamily="18" charset="-127"/>
                      </a:rPr>
                      <a:pPr/>
                      <a:t>[범주 이름]</a:t>
                    </a:fld>
                    <a:r>
                      <a:rPr lang="ko-KR" altLang="en-US" sz="1800" b="0" baseline="0">
                        <a:latin typeface="휴먼매직체" panose="02030504000101010101" pitchFamily="18" charset="-127"/>
                        <a:ea typeface="휴먼매직체" panose="02030504000101010101" pitchFamily="18" charset="-127"/>
                      </a:rPr>
                      <a:t> </a:t>
                    </a:r>
                    <a:fld id="{37D70FBC-AE31-493F-89CC-210D04655124}" type="VALUE">
                      <a:rPr lang="en-US" altLang="ko-KR" sz="1800" b="0" baseline="0">
                        <a:latin typeface="휴먼매직체" panose="02030504000101010101" pitchFamily="18" charset="-127"/>
                        <a:ea typeface="휴먼매직체" panose="02030504000101010101" pitchFamily="18" charset="-127"/>
                      </a:rPr>
                      <a:pPr/>
                      <a:t>[값]</a:t>
                    </a:fld>
                    <a:endParaRPr lang="ko-KR" altLang="en-US" sz="1800" b="0" baseline="0">
                      <a:latin typeface="휴먼매직체" panose="02030504000101010101" pitchFamily="18" charset="-127"/>
                      <a:ea typeface="휴먼매직체" panose="02030504000101010101" pitchFamily="18" charset="-127"/>
                    </a:endParaRPr>
                  </a:p>
                </c:rich>
              </c:tx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D-5BC9-4E48-8D79-6C75AC575087}"/>
                </c:ext>
              </c:extLst>
            </c:dLbl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휴먼매직체" panose="02030504000101010101" pitchFamily="18" charset="-127"/>
                    <a:ea typeface="휴먼매직체" panose="02030504000101010101" pitchFamily="18" charset="-127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1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Sheet1!$A$2:$A$8</c:f>
              <c:strCache>
                <c:ptCount val="7"/>
                <c:pt idx="0">
                  <c:v>영어교육비</c:v>
                </c:pt>
                <c:pt idx="1">
                  <c:v>직업훈련교육</c:v>
                </c:pt>
                <c:pt idx="2">
                  <c:v>자기소개서</c:v>
                </c:pt>
                <c:pt idx="3">
                  <c:v>자격증</c:v>
                </c:pt>
                <c:pt idx="4">
                  <c:v>기타</c:v>
                </c:pt>
                <c:pt idx="5">
                  <c:v>면접</c:v>
                </c:pt>
                <c:pt idx="6">
                  <c:v>인적성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0.34</c:v>
                </c:pt>
                <c:pt idx="1">
                  <c:v>0.15</c:v>
                </c:pt>
                <c:pt idx="2">
                  <c:v>0.12</c:v>
                </c:pt>
                <c:pt idx="3">
                  <c:v>0.11</c:v>
                </c:pt>
                <c:pt idx="4">
                  <c:v>0.1</c:v>
                </c:pt>
                <c:pt idx="5">
                  <c:v>0.09</c:v>
                </c:pt>
                <c:pt idx="6">
                  <c:v>0.09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5BC9-4E48-8D79-6C75AC57508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500" b="1" i="0" u="none" strike="noStrike" kern="1200" cap="none" spc="0" normalizeH="0" baseline="0">
                <a:solidFill>
                  <a:schemeClr val="dk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pPr>
            <a:r>
              <a:rPr lang="ko-KR" sz="25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강세 패턴에 따른 원어민의 점수 변화</a:t>
            </a:r>
          </a:p>
        </c:rich>
      </c:tx>
      <c:layout>
        <c:manualLayout>
          <c:xMode val="edge"/>
          <c:yMode val="edge"/>
          <c:x val="0.17473316708869369"/>
          <c:y val="2.793316268006701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500" b="1" i="0" u="none" strike="noStrike" kern="1200" cap="none" spc="0" normalizeH="0" baseline="0">
              <a:solidFill>
                <a:schemeClr val="dk1">
                  <a:lumMod val="50000"/>
                  <a:lumOff val="50000"/>
                </a:schemeClr>
              </a:solidFill>
              <a:latin typeface="+mj-lt"/>
              <a:ea typeface="+mj-ea"/>
              <a:cs typeface="+mj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9.0373838080524752E-2"/>
          <c:y val="0.16434777274832477"/>
          <c:w val="0.83973111803243683"/>
          <c:h val="0.6847935714571192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표준</c:v>
                </c:pt>
              </c:strCache>
            </c:strRef>
          </c:tx>
          <c:spPr>
            <a:solidFill>
              <a:srgbClr val="0070C0">
                <a:alpha val="64000"/>
              </a:srgbClr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1.6295139621760298E-3"/>
                  <c:y val="8.9572660825243969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F2F5-4712-BE0A-D10075F99696}"/>
                </c:ext>
              </c:extLst>
            </c:dLbl>
            <c:dLbl>
              <c:idx val="1"/>
              <c:layout>
                <c:manualLayout>
                  <c:x val="1.6295139621760298E-3"/>
                  <c:y val="0.10042995304648564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F2F5-4712-BE0A-D10075F9969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dk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강 - 약</c:v>
                </c:pt>
                <c:pt idx="1">
                  <c:v>약 - 강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100</c:v>
                </c:pt>
                <c:pt idx="1">
                  <c:v>100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2F5-4712-BE0A-D10075F9969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잘못된 강세</c:v>
                </c:pt>
              </c:strCache>
            </c:strRef>
          </c:tx>
          <c:spPr>
            <a:solidFill>
              <a:srgbClr val="F08C01">
                <a:alpha val="84000"/>
              </a:srgbClr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-5.9748155064001958E-17"/>
                  <c:y val="7.8715368604002231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F2F5-4712-BE0A-D10075F99696}"/>
                </c:ext>
              </c:extLst>
            </c:dLbl>
            <c:dLbl>
              <c:idx val="1"/>
              <c:layout>
                <c:manualLayout>
                  <c:x val="1.6295139621759103E-3"/>
                  <c:y val="8.14296916593127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F2F5-4712-BE0A-D10075F9969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dk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강 - 약</c:v>
                </c:pt>
                <c:pt idx="1">
                  <c:v>약 - 강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98</c:v>
                </c:pt>
                <c:pt idx="1">
                  <c:v>90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F2F5-4712-BE0A-D10075F99696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267"/>
        <c:overlap val="-43"/>
        <c:axId val="1708121455"/>
        <c:axId val="1708127279"/>
      </c:barChart>
      <c:catAx>
        <c:axId val="1708121455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( </a:t>
                </a:r>
                <a:r>
                  <a:rPr lang="ko-KR"/>
                  <a:t>단위 </a:t>
                </a:r>
                <a:r>
                  <a:rPr lang="en-US"/>
                  <a:t>: % )</a:t>
                </a:r>
                <a:endParaRPr lang="ko-KR"/>
              </a:p>
            </c:rich>
          </c:tx>
          <c:layout>
            <c:manualLayout>
              <c:xMode val="edge"/>
              <c:yMode val="edge"/>
              <c:x val="0.83544577792290864"/>
              <c:y val="9.9940947444080122E-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none" spc="0" normalizeH="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708127279"/>
        <c:crosses val="autoZero"/>
        <c:auto val="1"/>
        <c:lblAlgn val="ctr"/>
        <c:lblOffset val="100"/>
        <c:noMultiLvlLbl val="0"/>
      </c:catAx>
      <c:valAx>
        <c:axId val="1708127279"/>
        <c:scaling>
          <c:orientation val="minMax"/>
          <c:max val="100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708121455"/>
        <c:crosses val="autoZero"/>
        <c:crossBetween val="between"/>
      </c:valAx>
      <c:spPr>
        <a:pattFill prst="ltDnDiag">
          <a:fgClr>
            <a:schemeClr val="dk1">
              <a:lumMod val="15000"/>
              <a:lumOff val="85000"/>
            </a:schemeClr>
          </a:fgClr>
          <a:bgClr>
            <a:schemeClr val="lt1"/>
          </a:bgClr>
        </a:pattFill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7410838229773263"/>
          <c:y val="0.91763855134802619"/>
          <c:w val="0.27333028551415278"/>
          <c:h val="6.177991627488868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8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 cap="none" spc="0" normalizeH="0" baseline="0"/>
  </cs:categoryAxis>
  <cs:chartArea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lt1"/>
      </a:solidFill>
      <a:ln w="1587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064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plotArea>
  <cs:plotArea3D>
    <cs:lnRef idx="0"/>
    <cs:fillRef idx="0"/>
    <cs:effectRef idx="0"/>
    <cs:fontRef idx="minor">
      <a:schemeClr val="dk1"/>
    </cs:fontRef>
    <cs:spPr>
      <a:solidFill>
        <a:schemeClr val="lt1"/>
      </a:solidFill>
    </cs:spPr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dk1">
        <a:lumMod val="50000"/>
        <a:lumOff val="50000"/>
      </a:schemeClr>
    </cs:fontRef>
    <cs:defRPr sz="2128" b="1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wall>
</cs:chartStyle>
</file>

<file path=ppt/drawings/_rels/drawing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svg"/><Relationship Id="rId1" Type="http://schemas.openxmlformats.org/officeDocument/2006/relationships/image" Target="../media/image8.png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0.64557</cdr:x>
      <cdr:y>0.09767</cdr:y>
    </cdr:from>
    <cdr:to>
      <cdr:x>0.96493</cdr:x>
      <cdr:y>0.57406</cdr:y>
    </cdr:to>
    <cdr:grpSp>
      <cdr:nvGrpSpPr>
        <cdr:cNvPr id="2" name="그룹 1">
          <a:extLst xmlns:a="http://schemas.openxmlformats.org/drawingml/2006/main">
            <a:ext uri="{FF2B5EF4-FFF2-40B4-BE49-F238E27FC236}">
              <a16:creationId xmlns:a16="http://schemas.microsoft.com/office/drawing/2014/main" id="{30198ED7-DE91-4D46-8C1A-4F93D9508EEC}"/>
            </a:ext>
          </a:extLst>
        </cdr:cNvPr>
        <cdr:cNvGrpSpPr/>
      </cdr:nvGrpSpPr>
      <cdr:grpSpPr>
        <a:xfrm xmlns:a="http://schemas.openxmlformats.org/drawingml/2006/main">
          <a:off x="5031402" y="456987"/>
          <a:ext cx="2489007" cy="2228973"/>
          <a:chOff x="9684054" y="3471966"/>
          <a:chExt cx="1285310" cy="1250014"/>
        </a:xfrm>
      </cdr:grpSpPr>
      <cdr:pic>
        <cdr:nvPicPr>
          <cdr:cNvPr id="3" name="그래픽 13" descr="직선 화살표">
            <a:extLst xmlns:a="http://schemas.openxmlformats.org/drawingml/2006/main">
              <a:ext uri="{FF2B5EF4-FFF2-40B4-BE49-F238E27FC236}">
                <a16:creationId xmlns:a16="http://schemas.microsoft.com/office/drawing/2014/main" id="{2D7F45F1-F0D9-42C8-B750-258AFEA0D13E}"/>
              </a:ext>
            </a:extLst>
          </cdr:cNvPr>
          <cdr:cNvPicPr>
            <a:picLocks xmlns:a="http://schemas.openxmlformats.org/drawingml/2006/main" noChangeAspect="1"/>
          </cdr:cNvPicPr>
        </cdr:nvPicPr>
        <cdr:blipFill>
          <a:blip xmlns:a="http://schemas.openxmlformats.org/drawingml/2006/main"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 xmlns:a="http://schemas.openxmlformats.org/drawingml/2006/main">
            <a:fillRect/>
          </a:stretch>
        </cdr:blipFill>
        <cdr:spPr>
          <a:xfrm xmlns:a="http://schemas.openxmlformats.org/drawingml/2006/main" rot="16200000">
            <a:off x="9701703" y="3521462"/>
            <a:ext cx="1250014" cy="1151022"/>
          </a:xfrm>
          <a:prstGeom xmlns:a="http://schemas.openxmlformats.org/drawingml/2006/main" prst="rect">
            <a:avLst/>
          </a:prstGeom>
        </cdr:spPr>
      </cdr:pic>
      <cdr:sp macro="" textlink="">
        <cdr:nvSpPr>
          <cdr:cNvPr id="4" name="직사각형 3">
            <a:extLst xmlns:a="http://schemas.openxmlformats.org/drawingml/2006/main">
              <a:ext uri="{FF2B5EF4-FFF2-40B4-BE49-F238E27FC236}">
                <a16:creationId xmlns:a16="http://schemas.microsoft.com/office/drawing/2014/main" id="{63821C84-73AA-4EF9-BF5F-8EB602558300}"/>
              </a:ext>
            </a:extLst>
          </cdr:cNvPr>
          <cdr:cNvSpPr/>
        </cdr:nvSpPr>
        <cdr:spPr>
          <a:xfrm xmlns:a="http://schemas.openxmlformats.org/drawingml/2006/main">
            <a:off x="9684054" y="4155159"/>
            <a:ext cx="1285310" cy="465205"/>
          </a:xfrm>
          <a:prstGeom xmlns:a="http://schemas.openxmlformats.org/drawingml/2006/main" prst="rect">
            <a:avLst/>
          </a:prstGeom>
          <a:noFill xmlns:a="http://schemas.openxmlformats.org/drawingml/2006/main"/>
        </cdr:spPr>
        <cdr:txBody>
          <a:bodyPr xmlns:a="http://schemas.openxmlformats.org/drawingml/2006/main" wrap="square" lIns="91440" tIns="45720" rIns="91440" bIns="45720">
            <a:spAutoFit/>
          </a:bodyPr>
          <a:lstStyle xmlns:a="http://schemas.openxmlformats.org/drawingml/2006/main"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 xmlns:a="http://schemas.openxmlformats.org/drawingml/2006/main">
            <a:pPr algn="ctr"/>
            <a:r>
              <a:rPr lang="en-US" altLang="ko-KR" sz="32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10%</a:t>
            </a:r>
          </a:p>
        </cdr:txBody>
      </cdr:sp>
    </cdr:grp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E30271-C0BD-4EB5-9268-79A3DA1BAEC1}" type="datetimeFigureOut">
              <a:rPr lang="ko-KR" altLang="en-US" smtClean="0"/>
              <a:t>2020-10-24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89447F-1EEE-4C80-9319-9AD7660A05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64367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89447F-1EEE-4C80-9319-9AD7660A05AF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21784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89447F-1EEE-4C80-9319-9AD7660A05AF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54080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89447F-1EEE-4C80-9319-9AD7660A05AF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9959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89447F-1EEE-4C80-9319-9AD7660A05AF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32963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13061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89447F-1EEE-4C80-9319-9AD7660A05AF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63949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65462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89447F-1EEE-4C80-9319-9AD7660A05AF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6198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18626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개발 방법론은 프로젝트의 효율적인 수행과 품잘향상을 위해 </a:t>
            </a:r>
            <a:endParaRPr lang="en-US" altLang="ko-KR" dirty="0"/>
          </a:p>
          <a:p>
            <a:r>
              <a:rPr lang="ko-KR" altLang="en-US" dirty="0"/>
              <a:t>조사</a:t>
            </a:r>
            <a:r>
              <a:rPr lang="en-US" altLang="ko-KR" dirty="0"/>
              <a:t>, </a:t>
            </a:r>
            <a:r>
              <a:rPr lang="ko-KR" altLang="en-US" dirty="0"/>
              <a:t>분석</a:t>
            </a:r>
            <a:r>
              <a:rPr lang="en-US" altLang="ko-KR" dirty="0"/>
              <a:t>, </a:t>
            </a:r>
            <a:r>
              <a:rPr lang="ko-KR" altLang="en-US" dirty="0"/>
              <a:t>설계</a:t>
            </a:r>
            <a:r>
              <a:rPr lang="en-US" altLang="ko-KR" dirty="0"/>
              <a:t>, </a:t>
            </a:r>
            <a:r>
              <a:rPr lang="ko-KR" altLang="en-US" dirty="0"/>
              <a:t>구현</a:t>
            </a:r>
            <a:r>
              <a:rPr lang="en-US" altLang="ko-KR" dirty="0"/>
              <a:t>, </a:t>
            </a:r>
            <a:r>
              <a:rPr lang="ko-KR" altLang="en-US" dirty="0"/>
              <a:t>테스트</a:t>
            </a:r>
            <a:r>
              <a:rPr lang="en-US" altLang="ko-KR" dirty="0"/>
              <a:t>, </a:t>
            </a:r>
            <a:r>
              <a:rPr lang="ko-KR" altLang="en-US" dirty="0"/>
              <a:t>인도의 과정을 표준화 하고 차질없는 프로젝트</a:t>
            </a:r>
            <a:endParaRPr lang="en-US" altLang="ko-KR" dirty="0"/>
          </a:p>
          <a:p>
            <a:r>
              <a:rPr lang="ko-KR" altLang="en-US" dirty="0"/>
              <a:t>수행을 보장합니다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80088A-2EB8-4F13-9129-6DD4904C38C0}" type="slidenum">
              <a:rPr lang="ko-KR" altLang="en-US" smtClean="0"/>
              <a:t>21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242813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16308B-AF90-45A6-9DF5-51C5BCD31D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6386AE4-1DBC-4E10-8523-6A3CAE7140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C8067AE-E8F0-463C-8188-A50FA92E8F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FA7DD-1D8B-4E28-ABBC-6D87091989CA}" type="datetimeFigureOut">
              <a:rPr lang="ko-KR" altLang="en-US" smtClean="0"/>
              <a:t>2020-10-24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A20151C-40D2-463D-A60A-D9E5C35570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4BB90AC-4645-40FD-85F4-3A4C64361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6650B-C8F8-418F-AEDD-2A2876CAFD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71588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98AD39-E65C-4619-9C21-87762736F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A846DB0-8CD0-41A7-AA38-5CFFEEA857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B7AEF93-3DDB-4DC2-9C13-8EFD0B82B1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FA7DD-1D8B-4E28-ABBC-6D87091989CA}" type="datetimeFigureOut">
              <a:rPr lang="ko-KR" altLang="en-US" smtClean="0"/>
              <a:t>2020-10-24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8493A26-AC60-411D-B5C5-8A7EAC650A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50DD178-66EE-4BA9-94C2-34A5260A96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6650B-C8F8-418F-AEDD-2A2876CAFD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97449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20163C0-60B1-4908-942A-7AC063D0E7C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FA2D0BB-B31A-495A-89F0-D2C8B5A623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77821A2-A774-44A8-8ED9-BDAC66F9C8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FA7DD-1D8B-4E28-ABBC-6D87091989CA}" type="datetimeFigureOut">
              <a:rPr lang="ko-KR" altLang="en-US" smtClean="0"/>
              <a:t>2020-10-24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9603EF6-2890-4BBA-8D30-6CD02ACBBF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A322211-01D4-4D39-9A9D-B3921CC10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6650B-C8F8-418F-AEDD-2A2876CAFD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92007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Break Layout" userDrawn="1">
  <p:cSld name="Section Break Layout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 Same Side Corner Rectangle 3"/>
          <p:cNvSpPr/>
          <p:nvPr userDrawn="1"/>
        </p:nvSpPr>
        <p:spPr>
          <a:xfrm rot="5400000">
            <a:off x="3048141" y="-531242"/>
            <a:ext cx="1776196" cy="7872479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898147"/>
            <a:ext cx="5711957" cy="631435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</a:defRPr>
            </a:lvl1pPr>
          </a:lstStyle>
          <a:p>
            <a:pPr lvl="0">
              <a:defRPr/>
            </a:pPr>
            <a:r>
              <a:rPr lang="en-US" altLang="ko-KR" dirty="0"/>
              <a:t>SECTION BREAK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3529581"/>
            <a:ext cx="5711957" cy="384043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1867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</a:defRPr>
            </a:lvl1pPr>
          </a:lstStyle>
          <a:p>
            <a:pPr lvl="0">
              <a:defRPr/>
            </a:pPr>
            <a:r>
              <a:rPr lang="en-US" altLang="ko-KR" dirty="0"/>
              <a:t>Insert the title of your subtitle Here</a:t>
            </a:r>
          </a:p>
        </p:txBody>
      </p:sp>
      <p:sp>
        <p:nvSpPr>
          <p:cNvPr id="6" name="Oval 5"/>
          <p:cNvSpPr/>
          <p:nvPr userDrawn="1"/>
        </p:nvSpPr>
        <p:spPr>
          <a:xfrm>
            <a:off x="6144288" y="2636912"/>
            <a:ext cx="1536171" cy="1536171"/>
          </a:xfrm>
          <a:prstGeom prst="ellipse">
            <a:avLst/>
          </a:prstGeom>
          <a:solidFill>
            <a:srgbClr val="1D55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50826130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6" y="0"/>
            <a:ext cx="12181609" cy="6858000"/>
          </a:xfrm>
          <a:prstGeom prst="rect">
            <a:avLst/>
          </a:prstGeom>
        </p:spPr>
      </p:pic>
      <p:sp>
        <p:nvSpPr>
          <p:cNvPr id="4" name="Rectangle 133"/>
          <p:cNvSpPr>
            <a:spLocks noChangeArrowheads="1"/>
          </p:cNvSpPr>
          <p:nvPr userDrawn="1"/>
        </p:nvSpPr>
        <p:spPr bwMode="auto">
          <a:xfrm>
            <a:off x="5788580" y="6591454"/>
            <a:ext cx="625231" cy="161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/>
          <a:p>
            <a:pPr algn="ctr" eaLnBrk="1" latinLnBrk="1" hangingPunct="1"/>
            <a:fld id="{8F550585-7099-4C90-830F-324413F67047}" type="slidenum">
              <a:rPr lang="en-US" altLang="ko-KR" sz="1050" b="1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pPr algn="ctr" eaLnBrk="1" latinLnBrk="1" hangingPunct="1"/>
              <a:t>‹#›</a:t>
            </a:fld>
            <a:endParaRPr lang="en-US" altLang="ko-KR" sz="105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52741" y="6489701"/>
            <a:ext cx="2279444" cy="3048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42769" y="6489701"/>
            <a:ext cx="1922585" cy="304800"/>
          </a:xfrm>
          <a:prstGeom prst="rect">
            <a:avLst/>
          </a:prstGeom>
        </p:spPr>
      </p:pic>
      <p:sp>
        <p:nvSpPr>
          <p:cNvPr id="6" name="직사각형 5"/>
          <p:cNvSpPr/>
          <p:nvPr userDrawn="1"/>
        </p:nvSpPr>
        <p:spPr>
          <a:xfrm>
            <a:off x="-1711" y="0"/>
            <a:ext cx="12206769" cy="820132"/>
          </a:xfrm>
          <a:prstGeom prst="rect">
            <a:avLst/>
          </a:prstGeom>
          <a:solidFill>
            <a:srgbClr val="3139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16536755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asic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64638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932723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4037371" y="1"/>
            <a:ext cx="4128459" cy="6095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5" name="Rectangle 4"/>
          <p:cNvSpPr/>
          <p:nvPr userDrawn="1"/>
        </p:nvSpPr>
        <p:spPr>
          <a:xfrm>
            <a:off x="0" y="6753308"/>
            <a:ext cx="12192000" cy="1108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31232026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8C5EC3-6A0B-49DA-A373-12A1D025D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4C6D05-84D3-4685-AF73-99A130D103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E392F80-E03D-4B61-81B8-83E27A7970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FA7DD-1D8B-4E28-ABBC-6D87091989CA}" type="datetimeFigureOut">
              <a:rPr lang="ko-KR" altLang="en-US" smtClean="0"/>
              <a:t>2020-10-24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E9EBA4C-2CFA-44D6-9285-4CCE3BDA45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C2D2F29-66B8-4E54-AFCD-D89BCF99C2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6650B-C8F8-418F-AEDD-2A2876CAFD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48558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6AF649-D4BF-45C6-930E-DAB19BB85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4984FA9-4224-4A6B-BEEE-6405AB26EB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093BEC7-19A0-4CE7-B701-D0923986A8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FA7DD-1D8B-4E28-ABBC-6D87091989CA}" type="datetimeFigureOut">
              <a:rPr lang="ko-KR" altLang="en-US" smtClean="0"/>
              <a:t>2020-10-24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371F3DC-3783-43A8-B5CE-9AA7A1F11E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2E43766-8862-4871-B890-EFCA578CA2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6650B-C8F8-418F-AEDD-2A2876CAFD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21100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39C0C6-15CC-4BE3-92AA-CCEFFACD5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B8851DD-67E3-4D09-BC1E-214D857809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47B331E-05D1-462A-A97A-2E9C87B3DD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81C41B1-BCE1-4345-ADAD-990B3B2D8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FA7DD-1D8B-4E28-ABBC-6D87091989CA}" type="datetimeFigureOut">
              <a:rPr lang="ko-KR" altLang="en-US" smtClean="0"/>
              <a:t>2020-10-24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6D8E3E1-B0A4-4806-A0E1-714EB75BA9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C5BAF32-55A7-4678-BC36-68CBB48C12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6650B-C8F8-418F-AEDD-2A2876CAFD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2179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886F21-AE6C-441D-97DD-82C6177FAE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7C2BDEC-A190-441C-A6E0-4CDD7E279B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E78F745-53A6-4F51-BD66-C97E64629E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DF1DE83-1A3E-442E-B18A-8F22B28C3F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0F5CFF7-BEE0-4CAA-BA55-7775E43E3D1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03E6A5E-FA22-4E65-978B-78E3904A13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FA7DD-1D8B-4E28-ABBC-6D87091989CA}" type="datetimeFigureOut">
              <a:rPr lang="ko-KR" altLang="en-US" smtClean="0"/>
              <a:t>2020-10-24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5EF41A4-A3B3-492F-B114-3E40DE2B51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FEF063D-6028-415E-9117-FA79146170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6650B-C8F8-418F-AEDD-2A2876CAFD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87435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D48659-3A07-49D4-BDC7-5A4FFBD8F2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7184576-C24F-4889-8A1D-4DABDAEFFF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FA7DD-1D8B-4E28-ABBC-6D87091989CA}" type="datetimeFigureOut">
              <a:rPr lang="ko-KR" altLang="en-US" smtClean="0"/>
              <a:t>2020-10-24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4C36037-693A-44DD-BFE2-B12416FB64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2C2397-835F-4D00-B16F-1F8B7C4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6650B-C8F8-418F-AEDD-2A2876CAFD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18544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DD9903A-722B-4CE5-8865-1821C36B45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FA7DD-1D8B-4E28-ABBC-6D87091989CA}" type="datetimeFigureOut">
              <a:rPr lang="ko-KR" altLang="en-US" smtClean="0"/>
              <a:t>2020-10-24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E1C9315-30D1-4C16-9DAE-018731ACDA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028E26D-DCA3-4A42-9FDD-D80D8C9FC7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6650B-C8F8-418F-AEDD-2A2876CAFD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83933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F1A6C4-1DFB-44B2-8595-7443DA4B93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28B3A4D-EF47-4C1C-AB55-41185B6C49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9F6F623-8A5A-40CC-8FC8-C26385EFA9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4EEA323-421E-4CAF-A2EE-B0184E5D79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FA7DD-1D8B-4E28-ABBC-6D87091989CA}" type="datetimeFigureOut">
              <a:rPr lang="ko-KR" altLang="en-US" smtClean="0"/>
              <a:t>2020-10-24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59F4C13-59B9-49E2-B91A-43C77E48E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51A8D17-480D-4FD1-A7C1-C579560E4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6650B-C8F8-418F-AEDD-2A2876CAFD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84277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B952B4-0646-4CD5-AF35-507E1655CC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1AEDEEE-D168-4A05-BFFD-8C7F762EE73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67149DB-0E51-49CE-ACF4-CCD15C04F1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5F7EC06-4069-43CB-B969-0D2D3A0C41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FA7DD-1D8B-4E28-ABBC-6D87091989CA}" type="datetimeFigureOut">
              <a:rPr lang="ko-KR" altLang="en-US" smtClean="0"/>
              <a:t>2020-10-24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979499B-72D4-4E3B-AE0C-408C99FBBB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06BEF5E-504F-4330-AA1F-751221F62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6650B-C8F8-418F-AEDD-2A2876CAFD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81806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D1B204B-C294-41B4-B941-B3529AB8C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1A09848-296B-4CBF-AA35-4D938734F3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B1A34E7-C490-45C2-85E6-A31BE9B314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8FA7DD-1D8B-4E28-ABBC-6D87091989CA}" type="datetimeFigureOut">
              <a:rPr lang="ko-KR" altLang="en-US" smtClean="0"/>
              <a:t>2020-10-24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E392A1C-B947-4FFC-BA5A-2A227E3F48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4630E0A-8860-48AE-8B11-C07AED6B78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D6650B-C8F8-418F-AEDD-2A2876CAFD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4407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13" Type="http://schemas.openxmlformats.org/officeDocument/2006/relationships/image" Target="../media/image29.sv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2" Type="http://schemas.openxmlformats.org/officeDocument/2006/relationships/image" Target="../media/image18.png"/><Relationship Id="rId16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11" Type="http://schemas.openxmlformats.org/officeDocument/2006/relationships/image" Target="../media/image27.svg"/><Relationship Id="rId5" Type="http://schemas.openxmlformats.org/officeDocument/2006/relationships/image" Target="../media/image21.png"/><Relationship Id="rId15" Type="http://schemas.openxmlformats.org/officeDocument/2006/relationships/image" Target="../media/image31.sv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jpeg"/><Relationship Id="rId1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2.svg"/><Relationship Id="rId3" Type="http://schemas.openxmlformats.org/officeDocument/2006/relationships/image" Target="../media/image32.tiff"/><Relationship Id="rId7" Type="http://schemas.openxmlformats.org/officeDocument/2006/relationships/image" Target="../media/image36.tiff"/><Relationship Id="rId12" Type="http://schemas.openxmlformats.org/officeDocument/2006/relationships/image" Target="../media/image41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tiff"/><Relationship Id="rId11" Type="http://schemas.openxmlformats.org/officeDocument/2006/relationships/image" Target="../media/image40.svg"/><Relationship Id="rId5" Type="http://schemas.openxmlformats.org/officeDocument/2006/relationships/image" Target="../media/image34.tiff"/><Relationship Id="rId15" Type="http://schemas.openxmlformats.org/officeDocument/2006/relationships/image" Target="../media/image44.svg"/><Relationship Id="rId10" Type="http://schemas.openxmlformats.org/officeDocument/2006/relationships/image" Target="../media/image39.png"/><Relationship Id="rId4" Type="http://schemas.openxmlformats.org/officeDocument/2006/relationships/image" Target="../media/image33.tiff"/><Relationship Id="rId9" Type="http://schemas.openxmlformats.org/officeDocument/2006/relationships/image" Target="../media/image38.svg"/><Relationship Id="rId14" Type="http://schemas.openxmlformats.org/officeDocument/2006/relationships/image" Target="../media/image4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61.png"/><Relationship Id="rId18" Type="http://schemas.openxmlformats.org/officeDocument/2006/relationships/image" Target="../media/image66.svg"/><Relationship Id="rId3" Type="http://schemas.openxmlformats.org/officeDocument/2006/relationships/image" Target="../media/image51.png"/><Relationship Id="rId21" Type="http://schemas.openxmlformats.org/officeDocument/2006/relationships/image" Target="../media/image69.png"/><Relationship Id="rId7" Type="http://schemas.openxmlformats.org/officeDocument/2006/relationships/image" Target="../media/image55.png"/><Relationship Id="rId12" Type="http://schemas.openxmlformats.org/officeDocument/2006/relationships/image" Target="../media/image60.png"/><Relationship Id="rId17" Type="http://schemas.openxmlformats.org/officeDocument/2006/relationships/image" Target="../media/image65.png"/><Relationship Id="rId2" Type="http://schemas.openxmlformats.org/officeDocument/2006/relationships/image" Target="../media/image45.png"/><Relationship Id="rId16" Type="http://schemas.openxmlformats.org/officeDocument/2006/relationships/image" Target="../media/image64.svg"/><Relationship Id="rId20" Type="http://schemas.openxmlformats.org/officeDocument/2006/relationships/image" Target="../media/image68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11" Type="http://schemas.openxmlformats.org/officeDocument/2006/relationships/image" Target="../media/image59.png"/><Relationship Id="rId24" Type="http://schemas.openxmlformats.org/officeDocument/2006/relationships/image" Target="../media/image72.png"/><Relationship Id="rId5" Type="http://schemas.openxmlformats.org/officeDocument/2006/relationships/image" Target="../media/image53.png"/><Relationship Id="rId15" Type="http://schemas.openxmlformats.org/officeDocument/2006/relationships/image" Target="../media/image63.png"/><Relationship Id="rId23" Type="http://schemas.openxmlformats.org/officeDocument/2006/relationships/image" Target="../media/image71.png"/><Relationship Id="rId10" Type="http://schemas.openxmlformats.org/officeDocument/2006/relationships/image" Target="../media/image58.png"/><Relationship Id="rId19" Type="http://schemas.openxmlformats.org/officeDocument/2006/relationships/image" Target="../media/image67.png"/><Relationship Id="rId4" Type="http://schemas.openxmlformats.org/officeDocument/2006/relationships/image" Target="../media/image52.jpeg"/><Relationship Id="rId9" Type="http://schemas.openxmlformats.org/officeDocument/2006/relationships/image" Target="../media/image57.png"/><Relationship Id="rId14" Type="http://schemas.openxmlformats.org/officeDocument/2006/relationships/image" Target="../media/image62.png"/><Relationship Id="rId22" Type="http://schemas.openxmlformats.org/officeDocument/2006/relationships/image" Target="../media/image70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png"/><Relationship Id="rId5" Type="http://schemas.openxmlformats.org/officeDocument/2006/relationships/image" Target="../media/image71.png"/><Relationship Id="rId4" Type="http://schemas.openxmlformats.org/officeDocument/2006/relationships/image" Target="../media/image7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7" Type="http://schemas.openxmlformats.org/officeDocument/2006/relationships/image" Target="../media/image80.png"/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9.jpeg"/><Relationship Id="rId5" Type="http://schemas.openxmlformats.org/officeDocument/2006/relationships/image" Target="../media/image78.png"/><Relationship Id="rId4" Type="http://schemas.openxmlformats.org/officeDocument/2006/relationships/image" Target="../media/image77.jpe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13" Type="http://schemas.openxmlformats.org/officeDocument/2006/relationships/image" Target="../media/image89.svg"/><Relationship Id="rId3" Type="http://schemas.openxmlformats.org/officeDocument/2006/relationships/image" Target="../media/image81.png"/><Relationship Id="rId7" Type="http://schemas.openxmlformats.org/officeDocument/2006/relationships/image" Target="../media/image19.png"/><Relationship Id="rId12" Type="http://schemas.openxmlformats.org/officeDocument/2006/relationships/image" Target="../media/image8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8.png"/><Relationship Id="rId11" Type="http://schemas.openxmlformats.org/officeDocument/2006/relationships/image" Target="../media/image87.svg"/><Relationship Id="rId5" Type="http://schemas.openxmlformats.org/officeDocument/2006/relationships/image" Target="../media/image83.svg"/><Relationship Id="rId10" Type="http://schemas.openxmlformats.org/officeDocument/2006/relationships/image" Target="../media/image86.png"/><Relationship Id="rId4" Type="http://schemas.openxmlformats.org/officeDocument/2006/relationships/image" Target="../media/image82.png"/><Relationship Id="rId9" Type="http://schemas.openxmlformats.org/officeDocument/2006/relationships/image" Target="../media/image85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18.png"/><Relationship Id="rId7" Type="http://schemas.openxmlformats.org/officeDocument/2006/relationships/image" Target="../media/image95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10" Type="http://schemas.openxmlformats.org/officeDocument/2006/relationships/image" Target="../media/image98.png"/><Relationship Id="rId4" Type="http://schemas.openxmlformats.org/officeDocument/2006/relationships/image" Target="../media/image19.png"/><Relationship Id="rId9" Type="http://schemas.openxmlformats.org/officeDocument/2006/relationships/image" Target="../media/image97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9.jpeg"/><Relationship Id="rId5" Type="http://schemas.openxmlformats.org/officeDocument/2006/relationships/image" Target="../media/image78.png"/><Relationship Id="rId4" Type="http://schemas.openxmlformats.org/officeDocument/2006/relationships/image" Target="../media/image77.jpe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13" Type="http://schemas.openxmlformats.org/officeDocument/2006/relationships/image" Target="../media/image29.sv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2" Type="http://schemas.openxmlformats.org/officeDocument/2006/relationships/image" Target="../media/image18.png"/><Relationship Id="rId16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11" Type="http://schemas.openxmlformats.org/officeDocument/2006/relationships/image" Target="../media/image27.svg"/><Relationship Id="rId5" Type="http://schemas.openxmlformats.org/officeDocument/2006/relationships/image" Target="../media/image21.png"/><Relationship Id="rId15" Type="http://schemas.openxmlformats.org/officeDocument/2006/relationships/image" Target="../media/image31.sv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jpeg"/><Relationship Id="rId1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사람, 실외, 건물, 앉아있는이(가) 표시된 사진&#10;&#10;자동 생성된 설명">
            <a:extLst>
              <a:ext uri="{FF2B5EF4-FFF2-40B4-BE49-F238E27FC236}">
                <a16:creationId xmlns:a16="http://schemas.microsoft.com/office/drawing/2014/main" id="{5787C627-B573-9C47-8235-88B2621425A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011" y="0"/>
            <a:ext cx="11355977" cy="6858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5C886ACC-E9F4-D44F-8CCA-52D2E062B9CB}"/>
              </a:ext>
            </a:extLst>
          </p:cNvPr>
          <p:cNvSpPr/>
          <p:nvPr/>
        </p:nvSpPr>
        <p:spPr>
          <a:xfrm>
            <a:off x="-36512" y="8965"/>
            <a:ext cx="12228512" cy="685800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30097F09-B29B-8C46-81C7-116DDED6CC84}"/>
              </a:ext>
            </a:extLst>
          </p:cNvPr>
          <p:cNvGrpSpPr/>
          <p:nvPr/>
        </p:nvGrpSpPr>
        <p:grpSpPr>
          <a:xfrm>
            <a:off x="2204440" y="2536448"/>
            <a:ext cx="7746607" cy="1785104"/>
            <a:chOff x="2182727" y="1432557"/>
            <a:chExt cx="7746607" cy="1785104"/>
          </a:xfrm>
        </p:grpSpPr>
        <p:sp>
          <p:nvSpPr>
            <p:cNvPr id="2" name="양쪽 대괄호 1">
              <a:extLst>
                <a:ext uri="{FF2B5EF4-FFF2-40B4-BE49-F238E27FC236}">
                  <a16:creationId xmlns:a16="http://schemas.microsoft.com/office/drawing/2014/main" id="{DFBB4BE3-B4DB-43A6-A23E-5337611E2533}"/>
                </a:ext>
              </a:extLst>
            </p:cNvPr>
            <p:cNvSpPr/>
            <p:nvPr/>
          </p:nvSpPr>
          <p:spPr>
            <a:xfrm>
              <a:off x="2274463" y="1547878"/>
              <a:ext cx="7654871" cy="1605275"/>
            </a:xfrm>
            <a:prstGeom prst="bracketPair">
              <a:avLst/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CDB1C68-2897-494C-8BF8-E7BEAB8FF800}"/>
                </a:ext>
              </a:extLst>
            </p:cNvPr>
            <p:cNvSpPr txBox="1"/>
            <p:nvPr/>
          </p:nvSpPr>
          <p:spPr>
            <a:xfrm>
              <a:off x="2182727" y="1432557"/>
              <a:ext cx="7734810" cy="17851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5500" b="1" dirty="0">
                  <a:solidFill>
                    <a:schemeClr val="bg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rPr>
                <a:t>빅데이터를 활용한</a:t>
              </a:r>
              <a:endParaRPr lang="en-US" altLang="ko-KR" sz="5500" b="1" dirty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endParaRPr>
            </a:p>
            <a:p>
              <a:pPr algn="ctr"/>
              <a:r>
                <a:rPr lang="ko-KR" altLang="en-US" sz="5500" b="1" dirty="0">
                  <a:solidFill>
                    <a:schemeClr val="bg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rPr>
                <a:t>영어 학습 애플리케이션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01761886-D3BF-6E42-8B1C-3290B470AF25}"/>
              </a:ext>
            </a:extLst>
          </p:cNvPr>
          <p:cNvSpPr txBox="1"/>
          <p:nvPr/>
        </p:nvSpPr>
        <p:spPr>
          <a:xfrm>
            <a:off x="8103766" y="196922"/>
            <a:ext cx="37913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500" dirty="0">
                <a:solidFill>
                  <a:schemeClr val="bg2">
                    <a:lumMod val="9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한국 </a:t>
            </a:r>
            <a:r>
              <a:rPr lang="ko-KR" altLang="en-US" sz="1500" dirty="0" err="1">
                <a:solidFill>
                  <a:schemeClr val="bg2">
                    <a:lumMod val="9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폴리텍대학</a:t>
            </a:r>
            <a:r>
              <a:rPr lang="ko-KR" altLang="en-US" sz="1500" dirty="0">
                <a:solidFill>
                  <a:schemeClr val="bg2">
                    <a:lumMod val="9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500" dirty="0" err="1">
                <a:solidFill>
                  <a:schemeClr val="bg2">
                    <a:lumMod val="9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서울강서캠퍼스</a:t>
            </a:r>
            <a:r>
              <a:rPr lang="ko-KR" altLang="en-US" sz="1500" dirty="0">
                <a:solidFill>
                  <a:schemeClr val="bg2">
                    <a:lumMod val="9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데이터분석과</a:t>
            </a:r>
            <a:endParaRPr lang="en-US" altLang="ko-KR" sz="1500" dirty="0">
              <a:solidFill>
                <a:schemeClr val="bg2">
                  <a:lumMod val="9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r"/>
            <a:r>
              <a:rPr lang="ko-KR" altLang="en-US" sz="2500" dirty="0">
                <a:solidFill>
                  <a:schemeClr val="accent1">
                    <a:lumMod val="40000"/>
                    <a:lumOff val="6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슈퍼개발자</a:t>
            </a:r>
          </a:p>
        </p:txBody>
      </p:sp>
    </p:spTree>
    <p:extLst>
      <p:ext uri="{BB962C8B-B14F-4D97-AF65-F5344CB8AC3E}">
        <p14:creationId xmlns:p14="http://schemas.microsoft.com/office/powerpoint/2010/main" val="5062169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15FA866D-E5C6-49E8-A09D-10DC1BA04C58}"/>
              </a:ext>
            </a:extLst>
          </p:cNvPr>
          <p:cNvSpPr/>
          <p:nvPr/>
        </p:nvSpPr>
        <p:spPr>
          <a:xfrm>
            <a:off x="0" y="0"/>
            <a:ext cx="12192000" cy="10111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184A8A02-71E7-478F-80A8-8BB48927D4C8}"/>
              </a:ext>
            </a:extLst>
          </p:cNvPr>
          <p:cNvGrpSpPr/>
          <p:nvPr/>
        </p:nvGrpSpPr>
        <p:grpSpPr>
          <a:xfrm>
            <a:off x="8165417" y="6191056"/>
            <a:ext cx="3625146" cy="666944"/>
            <a:chOff x="5033269" y="5493504"/>
            <a:chExt cx="3084513" cy="941388"/>
          </a:xfrm>
        </p:grpSpPr>
        <p:pic>
          <p:nvPicPr>
            <p:cNvPr id="28" name="그림 11" descr="ob3.png">
              <a:extLst>
                <a:ext uri="{FF2B5EF4-FFF2-40B4-BE49-F238E27FC236}">
                  <a16:creationId xmlns:a16="http://schemas.microsoft.com/office/drawing/2014/main" id="{5BAABED5-71C8-45B0-B0B2-BDA90266A83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gray">
            <a:xfrm>
              <a:off x="5961957" y="5493504"/>
              <a:ext cx="2155825" cy="928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" name="그림 11" descr="ob3.png">
              <a:extLst>
                <a:ext uri="{FF2B5EF4-FFF2-40B4-BE49-F238E27FC236}">
                  <a16:creationId xmlns:a16="http://schemas.microsoft.com/office/drawing/2014/main" id="{D1D86B7B-2C80-4C8F-BA3A-D6FA2EB0C28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gray">
            <a:xfrm>
              <a:off x="5033269" y="5850692"/>
              <a:ext cx="1355725" cy="584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aphicFrame>
        <p:nvGraphicFramePr>
          <p:cNvPr id="35" name="표 4">
            <a:extLst>
              <a:ext uri="{FF2B5EF4-FFF2-40B4-BE49-F238E27FC236}">
                <a16:creationId xmlns:a16="http://schemas.microsoft.com/office/drawing/2014/main" id="{3BDB891C-710B-4645-B052-43EF0A9C26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0900265"/>
              </p:ext>
            </p:extLst>
          </p:nvPr>
        </p:nvGraphicFramePr>
        <p:xfrm>
          <a:off x="1027611" y="1863633"/>
          <a:ext cx="9947854" cy="4645644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67543">
                  <a:extLst>
                    <a:ext uri="{9D8B030D-6E8A-4147-A177-3AD203B41FA5}">
                      <a16:colId xmlns:a16="http://schemas.microsoft.com/office/drawing/2014/main" val="533368452"/>
                    </a:ext>
                  </a:extLst>
                </a:gridCol>
                <a:gridCol w="3278705">
                  <a:extLst>
                    <a:ext uri="{9D8B030D-6E8A-4147-A177-3AD203B41FA5}">
                      <a16:colId xmlns:a16="http://schemas.microsoft.com/office/drawing/2014/main" val="3219347958"/>
                    </a:ext>
                  </a:extLst>
                </a:gridCol>
                <a:gridCol w="2513794">
                  <a:extLst>
                    <a:ext uri="{9D8B030D-6E8A-4147-A177-3AD203B41FA5}">
                      <a16:colId xmlns:a16="http://schemas.microsoft.com/office/drawing/2014/main" val="1800717732"/>
                    </a:ext>
                  </a:extLst>
                </a:gridCol>
                <a:gridCol w="2587812">
                  <a:extLst>
                    <a:ext uri="{9D8B030D-6E8A-4147-A177-3AD203B41FA5}">
                      <a16:colId xmlns:a16="http://schemas.microsoft.com/office/drawing/2014/main" val="4091124516"/>
                    </a:ext>
                  </a:extLst>
                </a:gridCol>
              </a:tblGrid>
              <a:tr h="969024"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ko-KR" altLang="en-US" sz="1500" dirty="0">
                          <a:latin typeface="휴먼매직체" panose="02030504000101010101" pitchFamily="18" charset="-127"/>
                          <a:ea typeface="휴먼매직체" panose="02030504000101010101" pitchFamily="18" charset="-127"/>
                        </a:rPr>
                        <a:t>          </a:t>
                      </a:r>
                      <a:r>
                        <a:rPr lang="ko-KR" altLang="en-US" sz="1800" dirty="0">
                          <a:latin typeface="휴먼매직체" panose="02030504000101010101" pitchFamily="18" charset="-127"/>
                          <a:ea typeface="휴먼매직체" panose="02030504000101010101" pitchFamily="18" charset="-127"/>
                        </a:rPr>
                        <a:t>서비스</a:t>
                      </a:r>
                      <a:endParaRPr lang="en-US" altLang="ko-KR" sz="1800" dirty="0">
                        <a:latin typeface="휴먼매직체" panose="02030504000101010101" pitchFamily="18" charset="-127"/>
                        <a:ea typeface="휴먼매직체" panose="02030504000101010101" pitchFamily="18" charset="-127"/>
                      </a:endParaRP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ko-KR" altLang="en-US" sz="1800" dirty="0">
                          <a:latin typeface="휴먼매직체" panose="02030504000101010101" pitchFamily="18" charset="-127"/>
                          <a:ea typeface="휴먼매직체" panose="02030504000101010101" pitchFamily="18" charset="-127"/>
                        </a:rPr>
                        <a:t> 기 능</a:t>
                      </a:r>
                    </a:p>
                  </a:txBody>
                  <a:tcPr marL="76919" marR="76919" marT="38459" marB="38459" anchor="ctr">
                    <a:solidFill>
                      <a:srgbClr val="1D557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2200" dirty="0">
                          <a:latin typeface="휴먼매직체" panose="02030504000101010101" pitchFamily="18" charset="-127"/>
                          <a:ea typeface="휴먼매직체" panose="02030504000101010101" pitchFamily="18" charset="-127"/>
                        </a:rPr>
                        <a:t>스캔 뉴스 </a:t>
                      </a:r>
                    </a:p>
                  </a:txBody>
                  <a:tcPr marL="76919" marR="76919" marT="38459" marB="38459" anchor="ctr">
                    <a:solidFill>
                      <a:srgbClr val="1D557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500" dirty="0">
                          <a:latin typeface="휴먼매직체" panose="02030504000101010101" pitchFamily="18" charset="-127"/>
                          <a:ea typeface="휴먼매직체" panose="02030504000101010101" pitchFamily="18" charset="-127"/>
                        </a:rPr>
                        <a:t>제안하는 어플리케이션</a:t>
                      </a:r>
                    </a:p>
                  </a:txBody>
                  <a:tcPr marL="76919" marR="76919" marT="38459" marB="38459" anchor="ctr">
                    <a:solidFill>
                      <a:srgbClr val="1D557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500" dirty="0">
                          <a:latin typeface="휴먼매직체" panose="02030504000101010101" pitchFamily="18" charset="-127"/>
                          <a:ea typeface="휴먼매직체" panose="02030504000101010101" pitchFamily="18" charset="-127"/>
                        </a:rPr>
                        <a:t>                 </a:t>
                      </a:r>
                    </a:p>
                  </a:txBody>
                  <a:tcPr marL="76919" marR="76919" marT="38459" marB="38459" anchor="ctr">
                    <a:solidFill>
                      <a:srgbClr val="1D557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0556374"/>
                  </a:ext>
                </a:extLst>
              </a:tr>
              <a:tr h="81670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2000" b="0" i="0" u="none" dirty="0">
                          <a:latin typeface="휴먼매직체" panose="02030504000101010101" pitchFamily="18" charset="-127"/>
                          <a:ea typeface="휴먼매직체" panose="02030504000101010101" pitchFamily="18" charset="-127"/>
                        </a:rPr>
                        <a:t>학습 방법</a:t>
                      </a:r>
                    </a:p>
                  </a:txBody>
                  <a:tcPr marL="76919" marR="76919" marT="38459" marB="38459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휴먼매직체" panose="02030504000101010101" pitchFamily="18" charset="-127"/>
                        <a:ea typeface="휴먼매직체" panose="02030504000101010101" pitchFamily="18" charset="-127"/>
                      </a:endParaRPr>
                    </a:p>
                  </a:txBody>
                  <a:tcPr marL="76919" marR="76919" marT="38459" marB="38459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endParaRPr lang="ko-KR" altLang="en-US" sz="1600" dirty="0">
                        <a:latin typeface="휴먼매직체" panose="02030504000101010101" pitchFamily="18" charset="-127"/>
                        <a:ea typeface="휴먼매직체" panose="02030504000101010101" pitchFamily="18" charset="-127"/>
                      </a:endParaRPr>
                    </a:p>
                  </a:txBody>
                  <a:tcPr marL="76919" marR="76919" marT="38459" marB="38459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en-US" altLang="ko-KR" sz="2300" dirty="0">
                        <a:solidFill>
                          <a:srgbClr val="C00000"/>
                        </a:solidFill>
                        <a:latin typeface="휴먼매직체" panose="02030504000101010101" pitchFamily="18" charset="-127"/>
                        <a:ea typeface="휴먼매직체" panose="02030504000101010101" pitchFamily="18" charset="-127"/>
                      </a:endParaRPr>
                    </a:p>
                  </a:txBody>
                  <a:tcPr marL="76919" marR="76919" marT="38459" marB="38459" anchor="ctr"/>
                </a:tc>
                <a:extLst>
                  <a:ext uri="{0D108BD9-81ED-4DB2-BD59-A6C34878D82A}">
                    <a16:rowId xmlns:a16="http://schemas.microsoft.com/office/drawing/2014/main" val="170030119"/>
                  </a:ext>
                </a:extLst>
              </a:tr>
              <a:tr h="75003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2000" b="0" i="0" u="none" dirty="0">
                          <a:latin typeface="휴먼매직체" panose="02030504000101010101" pitchFamily="18" charset="-127"/>
                          <a:ea typeface="휴먼매직체" panose="02030504000101010101" pitchFamily="18" charset="-127"/>
                        </a:rPr>
                        <a:t>음성 분석</a:t>
                      </a:r>
                    </a:p>
                  </a:txBody>
                  <a:tcPr marL="76919" marR="76919" marT="38459" marB="38459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1600" dirty="0">
                          <a:solidFill>
                            <a:srgbClr val="E20000"/>
                          </a:solidFill>
                          <a:latin typeface="휴먼매직체" panose="02030504000101010101" pitchFamily="18" charset="-127"/>
                          <a:ea typeface="휴먼매직체" panose="02030504000101010101" pitchFamily="18" charset="-127"/>
                        </a:rPr>
                        <a:t>            </a:t>
                      </a:r>
                      <a:r>
                        <a:rPr lang="en-US" altLang="ko-KR" sz="2300" dirty="0">
                          <a:solidFill>
                            <a:srgbClr val="E20000"/>
                          </a:solidFill>
                          <a:latin typeface="휴먼매직체" panose="02030504000101010101" pitchFamily="18" charset="-127"/>
                          <a:ea typeface="휴먼매직체" panose="02030504000101010101" pitchFamily="18" charset="-127"/>
                        </a:rPr>
                        <a:t>X</a:t>
                      </a:r>
                    </a:p>
                  </a:txBody>
                  <a:tcPr marL="76919" marR="76919" marT="38459" marB="38459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endParaRPr lang="ko-KR" altLang="en-US" sz="1600" dirty="0">
                        <a:latin typeface="휴먼매직체" panose="02030504000101010101" pitchFamily="18" charset="-127"/>
                        <a:ea typeface="휴먼매직체" panose="02030504000101010101" pitchFamily="18" charset="-127"/>
                      </a:endParaRPr>
                    </a:p>
                  </a:txBody>
                  <a:tcPr marL="76919" marR="76919" marT="38459" marB="38459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500" dirty="0">
                          <a:latin typeface="휴먼매직체" panose="02030504000101010101" pitchFamily="18" charset="-127"/>
                          <a:ea typeface="휴먼매직체" panose="02030504000101010101" pitchFamily="18" charset="-127"/>
                        </a:rPr>
                        <a:t>사용자 음성데이터를</a:t>
                      </a:r>
                      <a:br>
                        <a:rPr lang="en-US" altLang="ko-KR" sz="1500" dirty="0">
                          <a:latin typeface="휴먼매직체" panose="02030504000101010101" pitchFamily="18" charset="-127"/>
                          <a:ea typeface="휴먼매직체" panose="02030504000101010101" pitchFamily="18" charset="-127"/>
                        </a:rPr>
                      </a:br>
                      <a:r>
                        <a:rPr lang="en-US" altLang="ko-KR" sz="1500" dirty="0">
                          <a:latin typeface="휴먼매직체" panose="02030504000101010101" pitchFamily="18" charset="-127"/>
                          <a:ea typeface="휴먼매직체" panose="02030504000101010101" pitchFamily="18" charset="-127"/>
                        </a:rPr>
                        <a:t>Text</a:t>
                      </a:r>
                      <a:r>
                        <a:rPr lang="ko-KR" altLang="en-US" sz="1500" dirty="0">
                          <a:latin typeface="휴먼매직체" panose="02030504000101010101" pitchFamily="18" charset="-127"/>
                          <a:ea typeface="휴먼매직체" panose="02030504000101010101" pitchFamily="18" charset="-127"/>
                        </a:rPr>
                        <a:t>로 바꾸어 비교</a:t>
                      </a:r>
                      <a:endParaRPr lang="en-US" altLang="ko-KR" sz="1500" dirty="0">
                        <a:latin typeface="휴먼매직체" panose="02030504000101010101" pitchFamily="18" charset="-127"/>
                        <a:ea typeface="휴먼매직체" panose="02030504000101010101" pitchFamily="18" charset="-127"/>
                      </a:endParaRPr>
                    </a:p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500" dirty="0">
                          <a:latin typeface="휴먼매직체" panose="02030504000101010101" pitchFamily="18" charset="-127"/>
                          <a:ea typeface="휴먼매직체" panose="02030504000101010101" pitchFamily="18" charset="-127"/>
                        </a:rPr>
                        <a:t>발음 녹음기능만</a:t>
                      </a:r>
                    </a:p>
                  </a:txBody>
                  <a:tcPr marL="76919" marR="76919" marT="38459" marB="38459" anchor="ctr"/>
                </a:tc>
                <a:extLst>
                  <a:ext uri="{0D108BD9-81ED-4DB2-BD59-A6C34878D82A}">
                    <a16:rowId xmlns:a16="http://schemas.microsoft.com/office/drawing/2014/main" val="937582184"/>
                  </a:ext>
                </a:extLst>
              </a:tr>
              <a:tr h="90424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2000" b="0" i="0" u="none" dirty="0">
                          <a:latin typeface="휴먼매직체" panose="02030504000101010101" pitchFamily="18" charset="-127"/>
                          <a:ea typeface="휴먼매직체" panose="02030504000101010101" pitchFamily="18" charset="-127"/>
                        </a:rPr>
                        <a:t>영어 단어장</a:t>
                      </a:r>
                    </a:p>
                  </a:txBody>
                  <a:tcPr marL="76919" marR="76919" marT="38459" marB="38459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endParaRPr lang="en-US" altLang="ko-KR" sz="1500" dirty="0">
                        <a:latin typeface="휴먼매직체" panose="02030504000101010101" pitchFamily="18" charset="-127"/>
                        <a:ea typeface="휴먼매직체" panose="02030504000101010101" pitchFamily="18" charset="-127"/>
                      </a:endParaRPr>
                    </a:p>
                  </a:txBody>
                  <a:tcPr marL="76919" marR="76919" marT="38459" marB="38459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endParaRPr lang="ko-KR" altLang="en-US" sz="1600" dirty="0">
                        <a:latin typeface="휴먼매직체" panose="02030504000101010101" pitchFamily="18" charset="-127"/>
                        <a:ea typeface="휴먼매직체" panose="02030504000101010101" pitchFamily="18" charset="-127"/>
                      </a:endParaRPr>
                    </a:p>
                  </a:txBody>
                  <a:tcPr marL="76919" marR="76919" marT="38459" marB="38459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2300" dirty="0">
                          <a:solidFill>
                            <a:srgbClr val="E20000"/>
                          </a:solidFill>
                          <a:latin typeface="휴먼매직체" panose="02030504000101010101" pitchFamily="18" charset="-127"/>
                          <a:ea typeface="휴먼매직체" panose="02030504000101010101" pitchFamily="18" charset="-127"/>
                        </a:rPr>
                        <a:t>X</a:t>
                      </a:r>
                      <a:endParaRPr lang="ko-KR" altLang="en-US" sz="2300" dirty="0">
                        <a:solidFill>
                          <a:srgbClr val="E20000"/>
                        </a:solidFill>
                        <a:latin typeface="휴먼매직체" panose="02030504000101010101" pitchFamily="18" charset="-127"/>
                        <a:ea typeface="휴먼매직체" panose="02030504000101010101" pitchFamily="18" charset="-127"/>
                      </a:endParaRPr>
                    </a:p>
                  </a:txBody>
                  <a:tcPr marL="76919" marR="76919" marT="38459" marB="38459" anchor="ctr"/>
                </a:tc>
                <a:extLst>
                  <a:ext uri="{0D108BD9-81ED-4DB2-BD59-A6C34878D82A}">
                    <a16:rowId xmlns:a16="http://schemas.microsoft.com/office/drawing/2014/main" val="221473697"/>
                  </a:ext>
                </a:extLst>
              </a:tr>
              <a:tr h="119295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2000" b="0" i="0" u="none" dirty="0">
                          <a:latin typeface="휴먼매직체" panose="02030504000101010101" pitchFamily="18" charset="-127"/>
                          <a:ea typeface="휴먼매직체" panose="02030504000101010101" pitchFamily="18" charset="-127"/>
                        </a:rPr>
                        <a:t>구현 화면</a:t>
                      </a:r>
                    </a:p>
                  </a:txBody>
                  <a:tcPr marL="76919" marR="76919" marT="38459" marB="38459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endParaRPr lang="ko-KR" altLang="en-US" sz="1600" dirty="0">
                        <a:latin typeface="휴먼매직체" panose="02030504000101010101" pitchFamily="18" charset="-127"/>
                        <a:ea typeface="휴먼매직체" panose="02030504000101010101" pitchFamily="18" charset="-127"/>
                      </a:endParaRPr>
                    </a:p>
                  </a:txBody>
                  <a:tcPr marL="76919" marR="76919" marT="38459" marB="38459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endParaRPr lang="ko-KR" altLang="en-US" sz="1600" dirty="0">
                        <a:latin typeface="휴먼매직체" panose="02030504000101010101" pitchFamily="18" charset="-127"/>
                        <a:ea typeface="휴먼매직체" panose="02030504000101010101" pitchFamily="18" charset="-127"/>
                      </a:endParaRPr>
                    </a:p>
                  </a:txBody>
                  <a:tcPr marL="76919" marR="76919" marT="38459" marB="38459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600" dirty="0">
                        <a:latin typeface="휴먼매직체" panose="02030504000101010101" pitchFamily="18" charset="-127"/>
                        <a:ea typeface="휴먼매직체" panose="02030504000101010101" pitchFamily="18" charset="-127"/>
                      </a:endParaRPr>
                    </a:p>
                  </a:txBody>
                  <a:tcPr marL="76919" marR="76919" marT="38459" marB="38459" anchor="ctr"/>
                </a:tc>
                <a:extLst>
                  <a:ext uri="{0D108BD9-81ED-4DB2-BD59-A6C34878D82A}">
                    <a16:rowId xmlns:a16="http://schemas.microsoft.com/office/drawing/2014/main" val="2261744974"/>
                  </a:ext>
                </a:extLst>
              </a:tr>
            </a:tbl>
          </a:graphicData>
        </a:graphic>
      </p:graphicFrame>
      <p:pic>
        <p:nvPicPr>
          <p:cNvPr id="37" name="Picture 4" descr="스픽 (Speak): 영어회화, 스피킹, 발음 - Google Play 앱">
            <a:extLst>
              <a:ext uri="{FF2B5EF4-FFF2-40B4-BE49-F238E27FC236}">
                <a16:creationId xmlns:a16="http://schemas.microsoft.com/office/drawing/2014/main" id="{4122C242-C058-49E2-84D0-A1A82F8E68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2247" y="1956295"/>
            <a:ext cx="1433799" cy="733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9" name="표 9">
            <a:extLst>
              <a:ext uri="{FF2B5EF4-FFF2-40B4-BE49-F238E27FC236}">
                <a16:creationId xmlns:a16="http://schemas.microsoft.com/office/drawing/2014/main" id="{3C836BE4-83A2-4DC2-90E2-93CA747B92A9}"/>
              </a:ext>
            </a:extLst>
          </p:cNvPr>
          <p:cNvGraphicFramePr>
            <a:graphicFrameLocks noGrp="1"/>
          </p:cNvGraphicFramePr>
          <p:nvPr/>
        </p:nvGraphicFramePr>
        <p:xfrm>
          <a:off x="5317784" y="1785257"/>
          <a:ext cx="3041311" cy="4937761"/>
        </p:xfrm>
        <a:graphic>
          <a:graphicData uri="http://schemas.openxmlformats.org/drawingml/2006/table">
            <a:tbl>
              <a:tblPr firstRow="1" bandRow="1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3041311">
                  <a:extLst>
                    <a:ext uri="{9D8B030D-6E8A-4147-A177-3AD203B41FA5}">
                      <a16:colId xmlns:a16="http://schemas.microsoft.com/office/drawing/2014/main" val="3455072214"/>
                    </a:ext>
                  </a:extLst>
                </a:gridCol>
              </a:tblGrid>
              <a:tr h="1011746"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ko-KR" altLang="en-US" sz="2400" dirty="0">
                          <a:latin typeface="+mj-ea"/>
                          <a:ea typeface="+mj-ea"/>
                        </a:rPr>
                        <a:t>  </a:t>
                      </a:r>
                      <a:r>
                        <a:rPr lang="ko-KR" altLang="en-US" sz="2200" dirty="0">
                          <a:latin typeface="휴먼매직체" panose="02030504000101010101" pitchFamily="18" charset="-127"/>
                          <a:ea typeface="휴먼매직체" panose="02030504000101010101" pitchFamily="18" charset="-127"/>
                        </a:rPr>
                        <a:t>제안하는   </a:t>
                      </a:r>
                      <a:br>
                        <a:rPr lang="en-US" altLang="ko-KR" sz="2200" dirty="0">
                          <a:latin typeface="휴먼매직체" panose="02030504000101010101" pitchFamily="18" charset="-127"/>
                          <a:ea typeface="휴먼매직체" panose="02030504000101010101" pitchFamily="18" charset="-127"/>
                        </a:rPr>
                      </a:br>
                      <a:r>
                        <a:rPr lang="en-US" altLang="ko-KR" sz="2200" dirty="0">
                          <a:latin typeface="휴먼매직체" panose="02030504000101010101" pitchFamily="18" charset="-127"/>
                          <a:ea typeface="휴먼매직체" panose="02030504000101010101" pitchFamily="18" charset="-127"/>
                        </a:rPr>
                        <a:t>  </a:t>
                      </a:r>
                      <a:r>
                        <a:rPr lang="ko-KR" altLang="en-US" sz="2200" dirty="0">
                          <a:latin typeface="휴먼매직체" panose="02030504000101010101" pitchFamily="18" charset="-127"/>
                          <a:ea typeface="휴먼매직체" panose="02030504000101010101" pitchFamily="18" charset="-127"/>
                        </a:rPr>
                        <a:t>애플리케이션</a:t>
                      </a:r>
                    </a:p>
                  </a:txBody>
                  <a:tcPr marL="83419" marR="83419" marT="41709" marB="41709" anchor="ctr">
                    <a:gradFill>
                      <a:gsLst>
                        <a:gs pos="0">
                          <a:srgbClr val="708AA1">
                            <a:lumMod val="16000"/>
                            <a:lumOff val="84000"/>
                          </a:srgbClr>
                        </a:gs>
                        <a:gs pos="98000">
                          <a:srgbClr val="2A7EAC"/>
                        </a:gs>
                        <a:gs pos="74000">
                          <a:srgbClr val="23678D"/>
                        </a:gs>
                        <a:gs pos="0">
                          <a:srgbClr val="1D5575"/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88763680"/>
                  </a:ext>
                </a:extLst>
              </a:tr>
              <a:tr h="68786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800" kern="0" spc="0" dirty="0">
                          <a:solidFill>
                            <a:srgbClr val="D9D9D9"/>
                          </a:solidFill>
                          <a:effectLst/>
                          <a:latin typeface="휴먼매직체" panose="02030504000101010101" pitchFamily="18" charset="-127"/>
                          <a:ea typeface="휴먼매직체" panose="02030504000101010101" pitchFamily="18" charset="-127"/>
                        </a:rPr>
                        <a:t>매일 영어뉴스</a:t>
                      </a:r>
                      <a:r>
                        <a:rPr lang="ko-KR" altLang="en-US" sz="1800" kern="0" spc="0" dirty="0">
                          <a:solidFill>
                            <a:srgbClr val="000000"/>
                          </a:solidFill>
                          <a:effectLst/>
                          <a:latin typeface="휴먼매직체" panose="02030504000101010101" pitchFamily="18" charset="-127"/>
                          <a:ea typeface="휴먼매직체" panose="02030504000101010101" pitchFamily="18" charset="-127"/>
                        </a:rPr>
                        <a:t>에서 </a:t>
                      </a:r>
                      <a:endParaRPr lang="en-US" altLang="ko-KR" sz="1800" kern="0" spc="0" dirty="0">
                        <a:solidFill>
                          <a:srgbClr val="000000"/>
                        </a:solidFill>
                        <a:effectLst/>
                        <a:latin typeface="휴먼매직체" panose="02030504000101010101" pitchFamily="18" charset="-127"/>
                        <a:ea typeface="휴먼매직체" panose="02030504000101010101" pitchFamily="18" charset="-127"/>
                      </a:endParaRPr>
                    </a:p>
                    <a:p>
                      <a:pPr algn="ctr" latinLnBrk="1">
                        <a:lnSpc>
                          <a:spcPct val="100000"/>
                        </a:lnSpc>
                      </a:pPr>
                      <a:endParaRPr lang="en-US" altLang="ko-KR" sz="1800" kern="0" spc="0" dirty="0">
                        <a:solidFill>
                          <a:srgbClr val="000000"/>
                        </a:solidFill>
                        <a:effectLst/>
                        <a:latin typeface="휴먼매직체" panose="02030504000101010101" pitchFamily="18" charset="-127"/>
                        <a:ea typeface="휴먼매직체" panose="02030504000101010101" pitchFamily="18" charset="-127"/>
                      </a:endParaRPr>
                    </a:p>
                  </a:txBody>
                  <a:tcPr marL="83419" marR="83419" marT="41709" marB="41709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9948447"/>
                  </a:ext>
                </a:extLst>
              </a:tr>
              <a:tr h="109688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800" kern="0" spc="0" dirty="0">
                          <a:solidFill>
                            <a:srgbClr val="000000"/>
                          </a:solidFill>
                          <a:effectLst/>
                          <a:latin typeface="휴먼매직체" panose="02030504000101010101" pitchFamily="18" charset="-127"/>
                          <a:ea typeface="휴먼매직체" panose="02030504000101010101" pitchFamily="18" charset="-127"/>
                        </a:rPr>
                        <a:t>음정 알고리즘 분석을 통해 </a:t>
                      </a:r>
                      <a:endParaRPr lang="en-US" altLang="ko-KR" sz="1800" kern="0" spc="0" dirty="0">
                        <a:solidFill>
                          <a:srgbClr val="000000"/>
                        </a:solidFill>
                        <a:effectLst/>
                        <a:latin typeface="휴먼매직체" panose="02030504000101010101" pitchFamily="18" charset="-127"/>
                        <a:ea typeface="휴먼매직체" panose="02030504000101010101" pitchFamily="18" charset="-127"/>
                      </a:endParaRPr>
                    </a:p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800" kern="0" spc="0" dirty="0">
                          <a:solidFill>
                            <a:srgbClr val="000000"/>
                          </a:solidFill>
                          <a:effectLst/>
                          <a:latin typeface="휴먼매직체" panose="02030504000101010101" pitchFamily="18" charset="-127"/>
                          <a:ea typeface="휴먼매직체" panose="02030504000101010101" pitchFamily="18" charset="-127"/>
                        </a:rPr>
                        <a:t>원어민 발음과 직접비교</a:t>
                      </a:r>
                      <a:endParaRPr lang="en-US" altLang="ko-KR" sz="1800" kern="0" spc="0" dirty="0">
                        <a:solidFill>
                          <a:srgbClr val="000000"/>
                        </a:solidFill>
                        <a:effectLst/>
                        <a:latin typeface="휴먼매직체" panose="02030504000101010101" pitchFamily="18" charset="-127"/>
                        <a:ea typeface="휴먼매직체" panose="02030504000101010101" pitchFamily="18" charset="-127"/>
                      </a:endParaRPr>
                    </a:p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800" kern="0" spc="0" dirty="0">
                          <a:solidFill>
                            <a:srgbClr val="000000"/>
                          </a:solidFill>
                          <a:effectLst/>
                          <a:latin typeface="휴먼매직체" panose="02030504000101010101" pitchFamily="18" charset="-127"/>
                          <a:ea typeface="휴먼매직체" panose="02030504000101010101" pitchFamily="18" charset="-127"/>
                        </a:rPr>
                        <a:t>발음 및 </a:t>
                      </a:r>
                      <a:r>
                        <a:rPr lang="en-US" altLang="ko-KR" sz="1800" kern="0" spc="0" dirty="0">
                          <a:solidFill>
                            <a:srgbClr val="F2F2F2"/>
                          </a:solidFill>
                          <a:effectLst/>
                          <a:latin typeface="휴먼매직체" panose="02030504000101010101" pitchFamily="18" charset="-127"/>
                          <a:ea typeface="휴먼매직체" panose="02030504000101010101" pitchFamily="18" charset="-127"/>
                        </a:rPr>
                        <a:t>0000000</a:t>
                      </a:r>
                    </a:p>
                  </a:txBody>
                  <a:tcPr marL="83419" marR="83419" marT="41709" marB="41709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9481506"/>
                  </a:ext>
                </a:extLst>
              </a:tr>
              <a:tr h="101135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800" dirty="0">
                          <a:latin typeface="휴먼매직체" panose="02030504000101010101" pitchFamily="18" charset="-127"/>
                          <a:ea typeface="휴먼매직체" panose="02030504000101010101" pitchFamily="18" charset="-127"/>
                        </a:rPr>
                        <a:t>분석한 유용한 단어들을</a:t>
                      </a:r>
                      <a:br>
                        <a:rPr lang="en-US" altLang="ko-KR" sz="1800" dirty="0">
                          <a:latin typeface="휴먼매직체" panose="02030504000101010101" pitchFamily="18" charset="-127"/>
                          <a:ea typeface="휴먼매직체" panose="02030504000101010101" pitchFamily="18" charset="-127"/>
                        </a:rPr>
                      </a:br>
                      <a:r>
                        <a:rPr lang="ko-KR" altLang="en-US" sz="1800" dirty="0">
                          <a:solidFill>
                            <a:srgbClr val="C00000"/>
                          </a:solidFill>
                          <a:latin typeface="휴먼매직체" panose="02030504000101010101" pitchFamily="18" charset="-127"/>
                          <a:ea typeface="휴먼매직체" panose="02030504000101010101" pitchFamily="18" charset="-127"/>
                        </a:rPr>
                        <a:t>     </a:t>
                      </a:r>
                      <a:endParaRPr lang="en-US" altLang="ko-KR" sz="1800" dirty="0">
                        <a:solidFill>
                          <a:srgbClr val="C00000"/>
                        </a:solidFill>
                        <a:latin typeface="휴먼매직체" panose="02030504000101010101" pitchFamily="18" charset="-127"/>
                        <a:ea typeface="휴먼매직체" panose="02030504000101010101" pitchFamily="18" charset="-127"/>
                      </a:endParaRPr>
                    </a:p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휴먼매직체" panose="02030504000101010101" pitchFamily="18" charset="-127"/>
                          <a:ea typeface="휴먼매직체" panose="02030504000101010101" pitchFamily="18" charset="-127"/>
                        </a:rPr>
                        <a:t>로</a:t>
                      </a:r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휴먼매직체" panose="02030504000101010101" pitchFamily="18" charset="-127"/>
                          <a:ea typeface="휴먼매직체" panose="02030504000101010101" pitchFamily="18" charset="-127"/>
                        </a:rPr>
                        <a:t> </a:t>
                      </a:r>
                      <a:r>
                        <a:rPr lang="ko-KR" altLang="en-US" sz="1800" dirty="0">
                          <a:latin typeface="휴먼매직체" panose="02030504000101010101" pitchFamily="18" charset="-127"/>
                          <a:ea typeface="휴먼매직체" panose="02030504000101010101" pitchFamily="18" charset="-127"/>
                        </a:rPr>
                        <a:t>학습하고 저장</a:t>
                      </a:r>
                    </a:p>
                  </a:txBody>
                  <a:tcPr marL="83419" marR="83419" marT="41709" marB="41709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0846904"/>
                  </a:ext>
                </a:extLst>
              </a:tr>
              <a:tr h="112990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700" dirty="0">
                        <a:latin typeface="휴먼매직체" panose="02030504000101010101" pitchFamily="18" charset="-127"/>
                        <a:ea typeface="휴먼매직체" panose="02030504000101010101" pitchFamily="18" charset="-127"/>
                      </a:endParaRPr>
                    </a:p>
                  </a:txBody>
                  <a:tcPr marL="83419" marR="83419" marT="41709" marB="41709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1170857"/>
                  </a:ext>
                </a:extLst>
              </a:tr>
            </a:tbl>
          </a:graphicData>
        </a:graphic>
      </p:graphicFrame>
      <p:pic>
        <p:nvPicPr>
          <p:cNvPr id="41" name="Picture 10" descr="본격적인 스피킹 연습 화면">
            <a:extLst>
              <a:ext uri="{FF2B5EF4-FFF2-40B4-BE49-F238E27FC236}">
                <a16:creationId xmlns:a16="http://schemas.microsoft.com/office/drawing/2014/main" id="{D9F3EA28-97AA-42B7-ABFE-A2465242FE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2704" y="5378033"/>
            <a:ext cx="676192" cy="1111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12" descr="스피킹 연습 통과 화면">
            <a:extLst>
              <a:ext uri="{FF2B5EF4-FFF2-40B4-BE49-F238E27FC236}">
                <a16:creationId xmlns:a16="http://schemas.microsoft.com/office/drawing/2014/main" id="{D4EA7FFA-BE6A-4AA7-9BE0-728F82BDC0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7416" y="5373188"/>
            <a:ext cx="676192" cy="1111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Rectangle 14">
            <a:extLst>
              <a:ext uri="{FF2B5EF4-FFF2-40B4-BE49-F238E27FC236}">
                <a16:creationId xmlns:a16="http://schemas.microsoft.com/office/drawing/2014/main" id="{8350B228-8132-46F0-B1C7-51AC1231BE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20993" y="3027788"/>
            <a:ext cx="2157439" cy="1635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3" name="Picture 20" descr="Android용 스캔뉴스:영자신문,미국TV,유튜브로 배우는 영어공부,영어 ...">
            <a:extLst>
              <a:ext uri="{FF2B5EF4-FFF2-40B4-BE49-F238E27FC236}">
                <a16:creationId xmlns:a16="http://schemas.microsoft.com/office/drawing/2014/main" id="{9FFD90BA-0A2B-493D-8810-E5CD3EA45E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6028" y="1950951"/>
            <a:ext cx="777954" cy="777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2">
            <a:extLst>
              <a:ext uri="{FF2B5EF4-FFF2-40B4-BE49-F238E27FC236}">
                <a16:creationId xmlns:a16="http://schemas.microsoft.com/office/drawing/2014/main" id="{4BDF8DFB-7641-4091-A681-880DAB6BA0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2493" y="5378694"/>
            <a:ext cx="686375" cy="1105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4">
            <a:extLst>
              <a:ext uri="{FF2B5EF4-FFF2-40B4-BE49-F238E27FC236}">
                <a16:creationId xmlns:a16="http://schemas.microsoft.com/office/drawing/2014/main" id="{E78F3C09-5B65-4F87-B4A2-4DC5F96BC7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5192" y="5381897"/>
            <a:ext cx="686375" cy="1100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0093617A-79DD-4464-A916-D5B11DAE0AE1}"/>
              </a:ext>
            </a:extLst>
          </p:cNvPr>
          <p:cNvCxnSpPr>
            <a:cxnSpLocks/>
          </p:cNvCxnSpPr>
          <p:nvPr/>
        </p:nvCxnSpPr>
        <p:spPr>
          <a:xfrm>
            <a:off x="1058324" y="1863634"/>
            <a:ext cx="1522195" cy="949235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A2B0D7C4-7488-43BB-8B75-DAFDCC142F86}"/>
              </a:ext>
            </a:extLst>
          </p:cNvPr>
          <p:cNvSpPr txBox="1"/>
          <p:nvPr/>
        </p:nvSpPr>
        <p:spPr>
          <a:xfrm>
            <a:off x="2897274" y="2962185"/>
            <a:ext cx="24080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휴먼매직체" panose="02030504000101010101" pitchFamily="18" charset="-127"/>
                <a:ea typeface="휴먼매직체" panose="02030504000101010101" pitchFamily="18" charset="-127"/>
              </a:rPr>
              <a:t>뉴스안의 단어를 검색하면서 </a:t>
            </a:r>
            <a:endParaRPr lang="en-US" altLang="ko-KR" sz="1600" kern="0" spc="0" dirty="0">
              <a:solidFill>
                <a:srgbClr val="000000"/>
              </a:solidFill>
              <a:effectLst/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휴먼매직체" panose="02030504000101010101" pitchFamily="18" charset="-127"/>
                <a:ea typeface="휴먼매직체" panose="02030504000101010101" pitchFamily="18" charset="-127"/>
              </a:rPr>
              <a:t>영어뉴스 읽기 학습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09F177C-188B-4B0A-AEEF-22178B7742D8}"/>
              </a:ext>
            </a:extLst>
          </p:cNvPr>
          <p:cNvSpPr txBox="1"/>
          <p:nvPr/>
        </p:nvSpPr>
        <p:spPr>
          <a:xfrm>
            <a:off x="3265757" y="4595092"/>
            <a:ext cx="13821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latinLnBrk="1">
              <a:lnSpc>
                <a:spcPct val="100000"/>
              </a:lnSpc>
            </a:pPr>
            <a:r>
              <a:rPr lang="ko-KR" altLang="en-US" sz="1600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단어 저장만 </a:t>
            </a:r>
            <a:r>
              <a:rPr lang="en-US" altLang="ko-KR" sz="1600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O</a:t>
            </a:r>
          </a:p>
          <a:p>
            <a:pPr algn="l" latinLnBrk="1">
              <a:lnSpc>
                <a:spcPct val="100000"/>
              </a:lnSpc>
            </a:pPr>
            <a:r>
              <a:rPr lang="ko-KR" altLang="en-US" sz="1600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단어 학습   </a:t>
            </a:r>
            <a:r>
              <a:rPr lang="en-US" altLang="ko-KR" sz="1600" dirty="0">
                <a:solidFill>
                  <a:srgbClr val="E20000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X</a:t>
            </a:r>
            <a:endParaRPr lang="en-US" altLang="ko-KR" sz="2500" dirty="0">
              <a:solidFill>
                <a:srgbClr val="E20000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7FF67BD1-5945-46DE-948B-70DD875EAECD}"/>
              </a:ext>
            </a:extLst>
          </p:cNvPr>
          <p:cNvGrpSpPr/>
          <p:nvPr/>
        </p:nvGrpSpPr>
        <p:grpSpPr>
          <a:xfrm>
            <a:off x="5648705" y="5661326"/>
            <a:ext cx="618835" cy="1031211"/>
            <a:chOff x="292935" y="4453936"/>
            <a:chExt cx="619402" cy="1209125"/>
          </a:xfrm>
        </p:grpSpPr>
        <p:pic>
          <p:nvPicPr>
            <p:cNvPr id="15" name="그래픽 14">
              <a:extLst>
                <a:ext uri="{FF2B5EF4-FFF2-40B4-BE49-F238E27FC236}">
                  <a16:creationId xmlns:a16="http://schemas.microsoft.com/office/drawing/2014/main" id="{941C0CB3-A912-4256-B00B-254E510C0E6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92935" y="4458789"/>
              <a:ext cx="619399" cy="1204272"/>
            </a:xfrm>
            <a:prstGeom prst="rect">
              <a:avLst/>
            </a:prstGeom>
          </p:spPr>
        </p:pic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CF339B44-218D-4C7F-BBA8-098459EB1D7B}"/>
                </a:ext>
              </a:extLst>
            </p:cNvPr>
            <p:cNvSpPr/>
            <p:nvPr/>
          </p:nvSpPr>
          <p:spPr>
            <a:xfrm>
              <a:off x="292938" y="4453936"/>
              <a:ext cx="619399" cy="120912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56F3A11F-5FCB-4362-98EB-A5FE36764824}"/>
              </a:ext>
            </a:extLst>
          </p:cNvPr>
          <p:cNvGrpSpPr/>
          <p:nvPr/>
        </p:nvGrpSpPr>
        <p:grpSpPr>
          <a:xfrm>
            <a:off x="6537873" y="5669281"/>
            <a:ext cx="618835" cy="1027208"/>
            <a:chOff x="3515999" y="926328"/>
            <a:chExt cx="2580016" cy="5581469"/>
          </a:xfrm>
        </p:grpSpPr>
        <p:pic>
          <p:nvPicPr>
            <p:cNvPr id="27" name="그래픽 26">
              <a:extLst>
                <a:ext uri="{FF2B5EF4-FFF2-40B4-BE49-F238E27FC236}">
                  <a16:creationId xmlns:a16="http://schemas.microsoft.com/office/drawing/2014/main" id="{E17D7F72-305E-4953-AA01-A9F4D5F72A1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3515999" y="926328"/>
              <a:ext cx="2576970" cy="5580733"/>
            </a:xfrm>
            <a:prstGeom prst="rect">
              <a:avLst/>
            </a:prstGeom>
          </p:spPr>
        </p:pic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1B35CD55-3E8A-4FD2-AD03-65C7804AC794}"/>
                </a:ext>
              </a:extLst>
            </p:cNvPr>
            <p:cNvSpPr/>
            <p:nvPr/>
          </p:nvSpPr>
          <p:spPr>
            <a:xfrm>
              <a:off x="3519049" y="926333"/>
              <a:ext cx="2576966" cy="558146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A8872DAA-0EC1-461B-9106-F5B977C95070}"/>
              </a:ext>
            </a:extLst>
          </p:cNvPr>
          <p:cNvGrpSpPr/>
          <p:nvPr/>
        </p:nvGrpSpPr>
        <p:grpSpPr>
          <a:xfrm>
            <a:off x="7419176" y="5652910"/>
            <a:ext cx="618835" cy="1027072"/>
            <a:chOff x="3517737" y="901846"/>
            <a:chExt cx="2578278" cy="5605945"/>
          </a:xfrm>
        </p:grpSpPr>
        <p:pic>
          <p:nvPicPr>
            <p:cNvPr id="70" name="그래픽 69">
              <a:extLst>
                <a:ext uri="{FF2B5EF4-FFF2-40B4-BE49-F238E27FC236}">
                  <a16:creationId xmlns:a16="http://schemas.microsoft.com/office/drawing/2014/main" id="{E9E77279-62B6-4E84-B308-F994FDAA63B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3517737" y="901846"/>
              <a:ext cx="2576969" cy="5580001"/>
            </a:xfrm>
            <a:prstGeom prst="rect">
              <a:avLst/>
            </a:prstGeom>
          </p:spPr>
        </p:pic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1B49E831-9E6A-4068-AC27-D0EE33A9E452}"/>
                </a:ext>
              </a:extLst>
            </p:cNvPr>
            <p:cNvSpPr/>
            <p:nvPr/>
          </p:nvSpPr>
          <p:spPr>
            <a:xfrm>
              <a:off x="3519050" y="977662"/>
              <a:ext cx="2576965" cy="553012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34E43D02-DC60-4E0F-86CC-3A8CEED19223}"/>
              </a:ext>
            </a:extLst>
          </p:cNvPr>
          <p:cNvSpPr/>
          <p:nvPr/>
        </p:nvSpPr>
        <p:spPr>
          <a:xfrm>
            <a:off x="5698449" y="3140490"/>
            <a:ext cx="2310637" cy="299396"/>
          </a:xfrm>
          <a:prstGeom prst="roundRect">
            <a:avLst/>
          </a:prstGeom>
          <a:solidFill>
            <a:srgbClr val="FFFF00">
              <a:alpha val="7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kern="0" spc="0" dirty="0">
                <a:solidFill>
                  <a:srgbClr val="E20000"/>
                </a:solidFill>
                <a:effectLst/>
                <a:latin typeface="휴먼매직체" panose="02030504000101010101" pitchFamily="18" charset="-127"/>
                <a:ea typeface="휴먼매직체" panose="02030504000101010101" pitchFamily="18" charset="-127"/>
              </a:rPr>
              <a:t>자동으로</a:t>
            </a:r>
            <a:r>
              <a:rPr lang="en-US" altLang="ko-KR" sz="1800" kern="0" spc="0" dirty="0">
                <a:solidFill>
                  <a:srgbClr val="E20000"/>
                </a:solidFill>
                <a:effectLst/>
                <a:latin typeface="휴먼매직체" panose="02030504000101010101" pitchFamily="18" charset="-127"/>
                <a:ea typeface="휴먼매직체" panose="02030504000101010101" pitchFamily="18" charset="-127"/>
              </a:rPr>
              <a:t> </a:t>
            </a:r>
            <a:r>
              <a:rPr lang="ko-KR" altLang="en-US" sz="1800" kern="0" spc="0" dirty="0">
                <a:solidFill>
                  <a:srgbClr val="E20000"/>
                </a:solidFill>
                <a:effectLst/>
                <a:latin typeface="휴먼매직체" panose="02030504000101010101" pitchFamily="18" charset="-127"/>
                <a:ea typeface="휴먼매직체" panose="02030504000101010101" pitchFamily="18" charset="-127"/>
              </a:rPr>
              <a:t>학습 문제 생성</a:t>
            </a:r>
            <a:endParaRPr lang="ko-KR" altLang="en-US" sz="1800" dirty="0">
              <a:solidFill>
                <a:srgbClr val="E20000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C4C1765C-0EEB-438F-87BE-BDBF87F58E65}"/>
              </a:ext>
            </a:extLst>
          </p:cNvPr>
          <p:cNvSpPr/>
          <p:nvPr/>
        </p:nvSpPr>
        <p:spPr>
          <a:xfrm>
            <a:off x="6727316" y="4177431"/>
            <a:ext cx="1214902" cy="281359"/>
          </a:xfrm>
          <a:prstGeom prst="roundRect">
            <a:avLst/>
          </a:prstGeom>
          <a:solidFill>
            <a:srgbClr val="FFFF00">
              <a:alpha val="7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kern="0" dirty="0">
                <a:solidFill>
                  <a:srgbClr val="E20000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강세를 분석</a:t>
            </a:r>
            <a:endParaRPr lang="ko-KR" altLang="en-US" sz="1800" dirty="0">
              <a:solidFill>
                <a:srgbClr val="E20000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AA60D641-6FCE-4F67-BAE0-5C67806B6660}"/>
              </a:ext>
            </a:extLst>
          </p:cNvPr>
          <p:cNvSpPr/>
          <p:nvPr/>
        </p:nvSpPr>
        <p:spPr>
          <a:xfrm>
            <a:off x="6106118" y="4953336"/>
            <a:ext cx="1426269" cy="280516"/>
          </a:xfrm>
          <a:prstGeom prst="roundRect">
            <a:avLst/>
          </a:prstGeom>
          <a:solidFill>
            <a:srgbClr val="FFFF00">
              <a:alpha val="7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kern="0" dirty="0">
                <a:solidFill>
                  <a:srgbClr val="E20000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영어 </a:t>
            </a:r>
            <a:r>
              <a:rPr lang="ko-KR" altLang="en-US" kern="0" dirty="0">
                <a:solidFill>
                  <a:srgbClr val="E20000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단어</a:t>
            </a:r>
            <a:r>
              <a:rPr lang="ko-KR" altLang="en-US" sz="1800" kern="0" dirty="0">
                <a:solidFill>
                  <a:srgbClr val="E20000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카드</a:t>
            </a:r>
            <a:endParaRPr lang="ko-KR" altLang="en-US" sz="1800" dirty="0">
              <a:solidFill>
                <a:srgbClr val="E20000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12AA771-F529-4065-8ACA-C9197BBA00E0}"/>
              </a:ext>
            </a:extLst>
          </p:cNvPr>
          <p:cNvSpPr txBox="1"/>
          <p:nvPr/>
        </p:nvSpPr>
        <p:spPr>
          <a:xfrm>
            <a:off x="381742" y="213169"/>
            <a:ext cx="7471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i="1" dirty="0">
                <a:solidFill>
                  <a:schemeClr val="bg1"/>
                </a:solidFill>
              </a:rPr>
              <a:t>기존 서비스와의 </a:t>
            </a:r>
            <a:r>
              <a:rPr lang="ko-KR" altLang="en-US" sz="3200" b="1" i="1" dirty="0" err="1">
                <a:solidFill>
                  <a:schemeClr val="bg1"/>
                </a:solidFill>
              </a:rPr>
              <a:t>차별점</a:t>
            </a:r>
            <a:endParaRPr lang="ko-KR" altLang="en-US" sz="3200" b="1" i="1" dirty="0">
              <a:solidFill>
                <a:schemeClr val="bg1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2F92618-07DB-48E3-BFB3-16F751466829}"/>
              </a:ext>
            </a:extLst>
          </p:cNvPr>
          <p:cNvSpPr txBox="1"/>
          <p:nvPr/>
        </p:nvSpPr>
        <p:spPr>
          <a:xfrm>
            <a:off x="8792704" y="3067089"/>
            <a:ext cx="18101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휴먼매직체" panose="02030504000101010101" pitchFamily="18" charset="-127"/>
                <a:ea typeface="휴먼매직체" panose="02030504000101010101" pitchFamily="18" charset="-127"/>
              </a:rPr>
              <a:t>음성 녹음을 통해 학습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A50C5F1-AF5D-4C0D-9612-D23585848A1E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l="8429" t="10775" r="13312" b="21471"/>
          <a:stretch/>
        </p:blipFill>
        <p:spPr>
          <a:xfrm>
            <a:off x="7030299" y="1933304"/>
            <a:ext cx="1116021" cy="497128"/>
          </a:xfrm>
          <a:prstGeom prst="rect">
            <a:avLst/>
          </a:prstGeom>
        </p:spPr>
      </p:pic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F8E0D576-A481-48A7-94DD-E0454A3EB1B7}"/>
              </a:ext>
            </a:extLst>
          </p:cNvPr>
          <p:cNvSpPr/>
          <p:nvPr/>
        </p:nvSpPr>
        <p:spPr>
          <a:xfrm>
            <a:off x="5788207" y="2811029"/>
            <a:ext cx="1365068" cy="306641"/>
          </a:xfrm>
          <a:prstGeom prst="roundRect">
            <a:avLst/>
          </a:prstGeom>
          <a:solidFill>
            <a:srgbClr val="FFFF00">
              <a:alpha val="7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kern="0" dirty="0">
                <a:solidFill>
                  <a:srgbClr val="E20000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매일 영어뉴스</a:t>
            </a:r>
            <a:endParaRPr lang="ko-KR" altLang="en-US" sz="1800" dirty="0">
              <a:solidFill>
                <a:srgbClr val="E20000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8E653416-5F59-4481-B682-9A41E21D6A3A}"/>
              </a:ext>
            </a:extLst>
          </p:cNvPr>
          <p:cNvSpPr/>
          <p:nvPr/>
        </p:nvSpPr>
        <p:spPr>
          <a:xfrm>
            <a:off x="1352938" y="1084839"/>
            <a:ext cx="9585027" cy="578497"/>
          </a:xfrm>
          <a:prstGeom prst="roundRect">
            <a:avLst/>
          </a:prstGeom>
          <a:noFill/>
          <a:ln w="190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A56487A-F88B-4078-BE6D-17CAE5059870}"/>
              </a:ext>
            </a:extLst>
          </p:cNvPr>
          <p:cNvSpPr txBox="1"/>
          <p:nvPr/>
        </p:nvSpPr>
        <p:spPr>
          <a:xfrm>
            <a:off x="1357902" y="1043978"/>
            <a:ext cx="84962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600" b="1" dirty="0">
                <a:solidFill>
                  <a:srgbClr val="59595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본 애플리케이션은</a:t>
            </a:r>
            <a:r>
              <a:rPr kumimoji="1" lang="ko-KR" altLang="en-US" b="1" dirty="0">
                <a:solidFill>
                  <a:srgbClr val="59595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1" lang="ko-KR" altLang="en-US" b="1" dirty="0">
                <a:solidFill>
                  <a:srgbClr val="E2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매일 최신영어뉴스</a:t>
            </a:r>
            <a:r>
              <a:rPr kumimoji="1" lang="ko-KR" altLang="en-US" sz="1600" b="1" dirty="0">
                <a:solidFill>
                  <a:srgbClr val="59595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와 </a:t>
            </a:r>
            <a:r>
              <a:rPr kumimoji="1" lang="ko-KR" altLang="en-US" b="1" dirty="0">
                <a:solidFill>
                  <a:srgbClr val="E2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빅데이터 처리</a:t>
            </a:r>
            <a:r>
              <a:rPr kumimoji="1" lang="ko-KR" altLang="en-US" sz="1600" b="1" dirty="0">
                <a:solidFill>
                  <a:srgbClr val="59595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한</a:t>
            </a:r>
            <a:r>
              <a:rPr kumimoji="1"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1" lang="ko-KR" altLang="en-US" b="1" dirty="0">
                <a:solidFill>
                  <a:srgbClr val="E2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맞춤형 문제</a:t>
            </a:r>
            <a:r>
              <a:rPr kumimoji="1" lang="ko-KR" altLang="en-US" sz="1600" b="1" dirty="0">
                <a:solidFill>
                  <a:srgbClr val="59595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사용자에 제공하고</a:t>
            </a:r>
            <a:endParaRPr kumimoji="1" lang="en-US" altLang="ko-KR" sz="1600" b="1" dirty="0">
              <a:solidFill>
                <a:srgbClr val="59595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kumimoji="1" lang="ko-KR" altLang="en-US" sz="1600" b="1" dirty="0">
                <a:solidFill>
                  <a:srgbClr val="59595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발음에만 치우진 기존학습과 다르게</a:t>
            </a:r>
            <a:r>
              <a:rPr kumimoji="1"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1" lang="ko-KR" altLang="en-US" b="1" dirty="0">
                <a:solidFill>
                  <a:srgbClr val="E2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강세에 대한 분석</a:t>
            </a:r>
            <a:r>
              <a:rPr kumimoji="1" lang="ko-KR" altLang="en-US" sz="1600" b="1" dirty="0">
                <a:solidFill>
                  <a:srgbClr val="59595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을 제공함</a:t>
            </a:r>
            <a:r>
              <a:rPr kumimoji="1"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kumimoji="1" lang="en-US" altLang="ko-KR" sz="16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81578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7328" y="2906272"/>
            <a:ext cx="5711957" cy="631435"/>
          </a:xfrm>
        </p:spPr>
        <p:txBody>
          <a:bodyPr>
            <a:normAutofit fontScale="92500"/>
          </a:bodyPr>
          <a:lstStyle/>
          <a:p>
            <a:r>
              <a:rPr lang="en-US" altLang="ko-KR" sz="4267" dirty="0"/>
              <a:t>3</a:t>
            </a:r>
            <a:r>
              <a:rPr lang="en-US" altLang="ko-KR" sz="4267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  <a:r>
              <a:rPr lang="ko-KR" altLang="en-US" sz="4267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시연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Previewing The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Project</a:t>
            </a:r>
          </a:p>
        </p:txBody>
      </p:sp>
      <p:pic>
        <p:nvPicPr>
          <p:cNvPr id="5" name="그래픽 4" descr="도토리">
            <a:extLst>
              <a:ext uri="{FF2B5EF4-FFF2-40B4-BE49-F238E27FC236}">
                <a16:creationId xmlns:a16="http://schemas.microsoft.com/office/drawing/2014/main" id="{3F890AAE-D67B-6847-A278-C1C33C276C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64521" y="296940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5415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336F3425-5DC2-4772-B93D-521CE67A0523}"/>
              </a:ext>
            </a:extLst>
          </p:cNvPr>
          <p:cNvSpPr/>
          <p:nvPr/>
        </p:nvSpPr>
        <p:spPr>
          <a:xfrm>
            <a:off x="933061" y="1408922"/>
            <a:ext cx="10179698" cy="2192694"/>
          </a:xfrm>
          <a:prstGeom prst="roundRect">
            <a:avLst/>
          </a:prstGeom>
          <a:noFill/>
          <a:ln w="19050">
            <a:solidFill>
              <a:srgbClr val="F08C0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BBFAD29-AFD2-7F4B-B84A-0CD57B5EFD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8725" y="2334744"/>
            <a:ext cx="1094256" cy="109425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C65362C-074C-C942-9D07-23B4CC4197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2776" y="2346314"/>
            <a:ext cx="1094257" cy="109425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A628BBE-52F6-E143-8BC7-10BB99969A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94788" y="2317530"/>
            <a:ext cx="1094256" cy="109425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15636F48-C2D7-E742-A46D-005B4385C3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88276" y="2302134"/>
            <a:ext cx="1094256" cy="109425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ED6733D-723D-7541-8C96-F028AAA820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24140" y="2316296"/>
            <a:ext cx="1094256" cy="1094256"/>
          </a:xfrm>
          <a:prstGeom prst="rect">
            <a:avLst/>
          </a:prstGeom>
        </p:spPr>
      </p:pic>
      <p:pic>
        <p:nvPicPr>
          <p:cNvPr id="19" name="그래픽 18" descr="오른쪽 캐럿">
            <a:extLst>
              <a:ext uri="{FF2B5EF4-FFF2-40B4-BE49-F238E27FC236}">
                <a16:creationId xmlns:a16="http://schemas.microsoft.com/office/drawing/2014/main" id="{04A0028A-B363-F142-A9F8-F2E4DDE972D5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296385" y="2265383"/>
            <a:ext cx="914400" cy="914400"/>
          </a:xfrm>
          <a:prstGeom prst="rect">
            <a:avLst/>
          </a:prstGeom>
        </p:spPr>
      </p:pic>
      <p:pic>
        <p:nvPicPr>
          <p:cNvPr id="47" name="그래픽 46" descr="오른쪽 캐럿">
            <a:extLst>
              <a:ext uri="{FF2B5EF4-FFF2-40B4-BE49-F238E27FC236}">
                <a16:creationId xmlns:a16="http://schemas.microsoft.com/office/drawing/2014/main" id="{165D7C6E-BF8B-5244-B5A7-F7ED33EA53E7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419483" y="2265383"/>
            <a:ext cx="914400" cy="914400"/>
          </a:xfrm>
          <a:prstGeom prst="rect">
            <a:avLst/>
          </a:prstGeom>
        </p:spPr>
      </p:pic>
      <p:pic>
        <p:nvPicPr>
          <p:cNvPr id="48" name="그래픽 47" descr="오른쪽 캐럿">
            <a:extLst>
              <a:ext uri="{FF2B5EF4-FFF2-40B4-BE49-F238E27FC236}">
                <a16:creationId xmlns:a16="http://schemas.microsoft.com/office/drawing/2014/main" id="{2D7DB310-C86F-194A-BEB4-FEC659EA8E9B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589658" y="2264220"/>
            <a:ext cx="914400" cy="914400"/>
          </a:xfrm>
          <a:prstGeom prst="rect">
            <a:avLst/>
          </a:prstGeom>
        </p:spPr>
      </p:pic>
      <p:pic>
        <p:nvPicPr>
          <p:cNvPr id="49" name="그래픽 48" descr="오른쪽 캐럿">
            <a:extLst>
              <a:ext uri="{FF2B5EF4-FFF2-40B4-BE49-F238E27FC236}">
                <a16:creationId xmlns:a16="http://schemas.microsoft.com/office/drawing/2014/main" id="{20AAA555-A28A-DA45-9A28-09B892E1CD94}"/>
              </a:ext>
            </a:extLst>
          </p:cNvPr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803154" y="2264220"/>
            <a:ext cx="914400" cy="914400"/>
          </a:xfrm>
          <a:prstGeom prst="rect">
            <a:avLst/>
          </a:prstGeom>
        </p:spPr>
      </p:pic>
      <p:pic>
        <p:nvPicPr>
          <p:cNvPr id="36" name="그림 11" descr="ob3.png">
            <a:extLst>
              <a:ext uri="{FF2B5EF4-FFF2-40B4-BE49-F238E27FC236}">
                <a16:creationId xmlns:a16="http://schemas.microsoft.com/office/drawing/2014/main" id="{BBED9FC1-CF38-9647-A116-5707947BA02E}"/>
              </a:ext>
            </a:extLst>
          </p:cNvPr>
          <p:cNvPicPr>
            <a:picLocks noChangeAspect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9894660" y="6125090"/>
            <a:ext cx="2155825" cy="5598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2CB9D03A-7D05-4481-A25C-2E8F54A6D9FE}"/>
              </a:ext>
            </a:extLst>
          </p:cNvPr>
          <p:cNvSpPr/>
          <p:nvPr/>
        </p:nvSpPr>
        <p:spPr>
          <a:xfrm>
            <a:off x="0" y="0"/>
            <a:ext cx="12192000" cy="10111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1A3D75-CC88-44DE-A583-D68705811ACF}"/>
              </a:ext>
            </a:extLst>
          </p:cNvPr>
          <p:cNvSpPr txBox="1"/>
          <p:nvPr/>
        </p:nvSpPr>
        <p:spPr>
          <a:xfrm>
            <a:off x="381742" y="213169"/>
            <a:ext cx="7471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i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시연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335E5F0-531D-4F7B-B53B-FD59042B69AB}"/>
              </a:ext>
            </a:extLst>
          </p:cNvPr>
          <p:cNvSpPr txBox="1"/>
          <p:nvPr/>
        </p:nvSpPr>
        <p:spPr>
          <a:xfrm>
            <a:off x="1222311" y="3930133"/>
            <a:ext cx="2407298" cy="16143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최신 영문 뉴스 기사의 </a:t>
            </a:r>
            <a:b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b="1" dirty="0">
                <a:solidFill>
                  <a:srgbClr val="E2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빅데이터를 수집</a:t>
            </a:r>
            <a:r>
              <a:rPr lang="ko-KR" altLang="en-US" sz="1600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하여</a:t>
            </a:r>
            <a:r>
              <a:rPr lang="ko-KR" altLang="en-US" sz="1600" b="1" dirty="0">
                <a:solidFill>
                  <a:srgbClr val="59595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br>
              <a:rPr lang="en-US" altLang="ko-KR" sz="1600" b="1" dirty="0">
                <a:solidFill>
                  <a:srgbClr val="EC1C4B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b="1" dirty="0">
                <a:solidFill>
                  <a:srgbClr val="E2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자연어 처리</a:t>
            </a:r>
            <a:r>
              <a:rPr lang="ko-KR" altLang="en-US" sz="1700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600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후 </a:t>
            </a:r>
            <a:br>
              <a:rPr lang="en-US" altLang="ko-KR" sz="1600" b="1" dirty="0">
                <a:solidFill>
                  <a:srgbClr val="59595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1600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유용한 문장을 저장</a:t>
            </a:r>
            <a:endParaRPr lang="ko-KR" altLang="ko-KR" sz="1600" b="1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F12777D-A070-4712-AE87-73E436D9D525}"/>
              </a:ext>
            </a:extLst>
          </p:cNvPr>
          <p:cNvSpPr txBox="1"/>
          <p:nvPr/>
        </p:nvSpPr>
        <p:spPr>
          <a:xfrm>
            <a:off x="3857273" y="3911094"/>
            <a:ext cx="2460508" cy="1562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빅 데이터화 된 영어</a:t>
            </a:r>
            <a:r>
              <a:rPr lang="ko-KR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b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학습자료를 </a:t>
            </a:r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활용하여 </a:t>
            </a:r>
            <a:endParaRPr lang="en-US" altLang="ko-KR" sz="16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주관식의 형태로 </a:t>
            </a:r>
            <a:endParaRPr lang="en-US" altLang="ko-KR" sz="16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rgbClr val="E2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문제를 자동생성</a:t>
            </a:r>
            <a:endParaRPr lang="ko-KR" altLang="ko-KR" b="1" dirty="0">
              <a:solidFill>
                <a:srgbClr val="E2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38133FA-3A9E-41D9-B571-F044A4A61B85}"/>
              </a:ext>
            </a:extLst>
          </p:cNvPr>
          <p:cNvSpPr txBox="1"/>
          <p:nvPr/>
        </p:nvSpPr>
        <p:spPr>
          <a:xfrm>
            <a:off x="6193456" y="3930133"/>
            <a:ext cx="1899818" cy="1562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생성된 문제를</a:t>
            </a:r>
            <a:b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학습하고 발음 및</a:t>
            </a:r>
            <a:endParaRPr lang="en-US" altLang="ko-KR" sz="16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강세를 측정하기 </a:t>
            </a:r>
            <a:b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위해 </a:t>
            </a:r>
            <a:r>
              <a:rPr lang="ko-KR" altLang="en-US" b="1" dirty="0">
                <a:solidFill>
                  <a:srgbClr val="E2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문장을 녹음</a:t>
            </a:r>
            <a:endParaRPr lang="ko-KR" altLang="ko-KR" b="1" dirty="0">
              <a:solidFill>
                <a:srgbClr val="E2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D78061-E5A3-40B8-A677-5816747B28A7}"/>
              </a:ext>
            </a:extLst>
          </p:cNvPr>
          <p:cNvSpPr txBox="1"/>
          <p:nvPr/>
        </p:nvSpPr>
        <p:spPr>
          <a:xfrm>
            <a:off x="9674053" y="1781825"/>
            <a:ext cx="11533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사용자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F89C1C-3D8C-4702-9DFD-E1F1E290EA3A}"/>
              </a:ext>
            </a:extLst>
          </p:cNvPr>
          <p:cNvSpPr txBox="1"/>
          <p:nvPr/>
        </p:nvSpPr>
        <p:spPr>
          <a:xfrm>
            <a:off x="5158330" y="1778313"/>
            <a:ext cx="1655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문제 생성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3AB21C-6F2C-438A-B1DF-8399DC77CCF5}"/>
              </a:ext>
            </a:extLst>
          </p:cNvPr>
          <p:cNvSpPr txBox="1"/>
          <p:nvPr/>
        </p:nvSpPr>
        <p:spPr>
          <a:xfrm>
            <a:off x="3121625" y="1472970"/>
            <a:ext cx="15514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추출된</a:t>
            </a:r>
            <a:endParaRPr kumimoji="1" lang="en-US" altLang="ko-KR" sz="24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영어문장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57AFD27-7CF4-48B7-8FC7-264EFF6B6D37}"/>
              </a:ext>
            </a:extLst>
          </p:cNvPr>
          <p:cNvSpPr txBox="1"/>
          <p:nvPr/>
        </p:nvSpPr>
        <p:spPr>
          <a:xfrm>
            <a:off x="7444582" y="1802535"/>
            <a:ext cx="16550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강세 측정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A1B59D7-9A3C-4AFE-A45D-9F6A8F55E898}"/>
              </a:ext>
            </a:extLst>
          </p:cNvPr>
          <p:cNvSpPr txBox="1"/>
          <p:nvPr/>
        </p:nvSpPr>
        <p:spPr>
          <a:xfrm>
            <a:off x="1155546" y="1781825"/>
            <a:ext cx="11533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뉴스</a:t>
            </a: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F4B1612B-323F-432F-8658-856C0EEF70DC}"/>
              </a:ext>
            </a:extLst>
          </p:cNvPr>
          <p:cNvCxnSpPr>
            <a:cxnSpLocks/>
          </p:cNvCxnSpPr>
          <p:nvPr/>
        </p:nvCxnSpPr>
        <p:spPr>
          <a:xfrm>
            <a:off x="6016683" y="3811625"/>
            <a:ext cx="0" cy="213210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D5E19A55-B506-4765-AE1B-CE18F8A51370}"/>
              </a:ext>
            </a:extLst>
          </p:cNvPr>
          <p:cNvCxnSpPr>
            <a:cxnSpLocks/>
          </p:cNvCxnSpPr>
          <p:nvPr/>
        </p:nvCxnSpPr>
        <p:spPr>
          <a:xfrm>
            <a:off x="3720006" y="3807936"/>
            <a:ext cx="0" cy="209697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D2DD1ADE-49D0-4D2D-865F-F181EE6EC6B0}"/>
              </a:ext>
            </a:extLst>
          </p:cNvPr>
          <p:cNvCxnSpPr>
            <a:cxnSpLocks/>
          </p:cNvCxnSpPr>
          <p:nvPr/>
        </p:nvCxnSpPr>
        <p:spPr>
          <a:xfrm>
            <a:off x="8146424" y="3769114"/>
            <a:ext cx="0" cy="213210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5E347216-24BB-449D-93D6-EB4429A3A504}"/>
              </a:ext>
            </a:extLst>
          </p:cNvPr>
          <p:cNvSpPr txBox="1"/>
          <p:nvPr/>
        </p:nvSpPr>
        <p:spPr>
          <a:xfrm>
            <a:off x="8367015" y="3892810"/>
            <a:ext cx="2456495" cy="1654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ko-KR" sz="1600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사용자의</a:t>
            </a:r>
            <a:r>
              <a:rPr lang="ko-KR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ko-KR" b="1" dirty="0">
                <a:solidFill>
                  <a:srgbClr val="E2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영어 발음 및</a:t>
            </a:r>
            <a:br>
              <a:rPr lang="en-US" altLang="ko-KR" b="1" dirty="0">
                <a:solidFill>
                  <a:srgbClr val="E2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ko-KR" b="1" dirty="0">
                <a:solidFill>
                  <a:srgbClr val="E2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강세</a:t>
            </a:r>
            <a:r>
              <a:rPr lang="ko-KR" altLang="ko-KR" sz="1600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음절 단위로 </a:t>
            </a:r>
            <a:br>
              <a:rPr lang="en-US" altLang="ko-KR" sz="1600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ko-KR" sz="1600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분석 및 평가하여 </a:t>
            </a:r>
            <a:endParaRPr lang="en-US" altLang="ko-KR" sz="1600" b="1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ko-KR" b="1" dirty="0">
                <a:solidFill>
                  <a:srgbClr val="E2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교정</a:t>
            </a:r>
            <a:r>
              <a:rPr lang="en-US" altLang="ko-KR" b="1" dirty="0">
                <a:solidFill>
                  <a:srgbClr val="E2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ko-KR" b="1" dirty="0">
                <a:solidFill>
                  <a:srgbClr val="E2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방향을 제시</a:t>
            </a:r>
          </a:p>
        </p:txBody>
      </p:sp>
    </p:spTree>
    <p:extLst>
      <p:ext uri="{BB962C8B-B14F-4D97-AF65-F5344CB8AC3E}">
        <p14:creationId xmlns:p14="http://schemas.microsoft.com/office/powerpoint/2010/main" val="25474989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025DEF5-7998-491D-9601-6E8BEC4C50C7}"/>
              </a:ext>
            </a:extLst>
          </p:cNvPr>
          <p:cNvSpPr/>
          <p:nvPr/>
        </p:nvSpPr>
        <p:spPr>
          <a:xfrm>
            <a:off x="0" y="0"/>
            <a:ext cx="11372193" cy="10159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2"/>
              </a:solidFill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AA7614E-CD8D-4780-99C4-997BA6F322EB}"/>
              </a:ext>
            </a:extLst>
          </p:cNvPr>
          <p:cNvCxnSpPr/>
          <p:nvPr/>
        </p:nvCxnSpPr>
        <p:spPr>
          <a:xfrm>
            <a:off x="420063" y="934720"/>
            <a:ext cx="11782097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2">
            <a:extLst>
              <a:ext uri="{FF2B5EF4-FFF2-40B4-BE49-F238E27FC236}">
                <a16:creationId xmlns:a16="http://schemas.microsoft.com/office/drawing/2014/main" id="{B360037F-FC7B-4894-B8BA-F1EBEBD124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E2A95E9E-040A-4CF5-B454-DCA21D271122}"/>
              </a:ext>
            </a:extLst>
          </p:cNvPr>
          <p:cNvGraphicFramePr>
            <a:graphicFrameLocks noGrp="1"/>
          </p:cNvGraphicFramePr>
          <p:nvPr/>
        </p:nvGraphicFramePr>
        <p:xfrm>
          <a:off x="2642972" y="1307868"/>
          <a:ext cx="6906056" cy="5099217"/>
        </p:xfrm>
        <a:graphic>
          <a:graphicData uri="http://schemas.openxmlformats.org/drawingml/2006/table">
            <a:tbl>
              <a:tblPr/>
              <a:tblGrid>
                <a:gridCol w="2348807">
                  <a:extLst>
                    <a:ext uri="{9D8B030D-6E8A-4147-A177-3AD203B41FA5}">
                      <a16:colId xmlns:a16="http://schemas.microsoft.com/office/drawing/2014/main" val="720422228"/>
                    </a:ext>
                  </a:extLst>
                </a:gridCol>
                <a:gridCol w="4557249">
                  <a:extLst>
                    <a:ext uri="{9D8B030D-6E8A-4147-A177-3AD203B41FA5}">
                      <a16:colId xmlns:a16="http://schemas.microsoft.com/office/drawing/2014/main" val="2080946132"/>
                    </a:ext>
                  </a:extLst>
                </a:gridCol>
              </a:tblGrid>
              <a:tr h="29246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예상 결과물 이미지</a:t>
                      </a:r>
                      <a:endParaRPr lang="ko-KR" altLang="en-US" sz="1200" kern="0" spc="0" dirty="0">
                        <a:solidFill>
                          <a:schemeClr val="bg1"/>
                        </a:solidFill>
                        <a:effectLst/>
                        <a:latin typeface="한컴바탕"/>
                      </a:endParaRPr>
                    </a:p>
                  </a:txBody>
                  <a:tcPr marL="73954" marR="73954" marT="20446" marB="2044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설명</a:t>
                      </a:r>
                      <a:endParaRPr lang="ko-KR" altLang="en-US" sz="1200" kern="0" spc="0" dirty="0">
                        <a:solidFill>
                          <a:schemeClr val="bg1"/>
                        </a:solidFill>
                        <a:effectLst/>
                        <a:latin typeface="한컴바탕"/>
                      </a:endParaRPr>
                    </a:p>
                  </a:txBody>
                  <a:tcPr marL="73954" marR="73954" marT="20446" marB="2044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7513974"/>
                  </a:ext>
                </a:extLst>
              </a:tr>
              <a:tr h="480013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73954" marR="73954" marT="20446" marB="2044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메인 화면에서 다양한 신문사의 메인 뉴스를 제공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73954" marR="73954" marT="20446" marB="2044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2621990"/>
                  </a:ext>
                </a:extLst>
              </a:tr>
            </a:tbl>
          </a:graphicData>
        </a:graphic>
      </p:graphicFrame>
      <p:pic>
        <p:nvPicPr>
          <p:cNvPr id="6147" name="_x537196088">
            <a:extLst>
              <a:ext uri="{FF2B5EF4-FFF2-40B4-BE49-F238E27FC236}">
                <a16:creationId xmlns:a16="http://schemas.microsoft.com/office/drawing/2014/main" id="{4342DD4E-0DD4-4967-AD70-7708BEA15A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5835" y="1637047"/>
            <a:ext cx="2131377" cy="4610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4612295-8D5D-4342-AF0E-266F198AEEB5}"/>
              </a:ext>
            </a:extLst>
          </p:cNvPr>
          <p:cNvSpPr txBox="1"/>
          <p:nvPr/>
        </p:nvSpPr>
        <p:spPr>
          <a:xfrm flipH="1">
            <a:off x="409902" y="222774"/>
            <a:ext cx="61026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시연  </a:t>
            </a:r>
            <a:r>
              <a:rPr lang="en-US" altLang="ko-KR" sz="3200" dirty="0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 </a:t>
            </a:r>
            <a:r>
              <a:rPr lang="ko-KR" altLang="en-US" sz="3200" dirty="0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실제 전시 작품 </a:t>
            </a:r>
            <a:r>
              <a:rPr lang="en-US" altLang="ko-KR" sz="3200" dirty="0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3200" dirty="0">
              <a:solidFill>
                <a:schemeClr val="tx2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565570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DF5704D7-601C-4B42-B0C4-41708977D897}"/>
              </a:ext>
            </a:extLst>
          </p:cNvPr>
          <p:cNvGraphicFramePr>
            <a:graphicFrameLocks noGrp="1"/>
          </p:cNvGraphicFramePr>
          <p:nvPr/>
        </p:nvGraphicFramePr>
        <p:xfrm>
          <a:off x="6045278" y="1033457"/>
          <a:ext cx="6031230" cy="5294872"/>
        </p:xfrm>
        <a:graphic>
          <a:graphicData uri="http://schemas.openxmlformats.org/drawingml/2006/table">
            <a:tbl>
              <a:tblPr/>
              <a:tblGrid>
                <a:gridCol w="2051270">
                  <a:extLst>
                    <a:ext uri="{9D8B030D-6E8A-4147-A177-3AD203B41FA5}">
                      <a16:colId xmlns:a16="http://schemas.microsoft.com/office/drawing/2014/main" val="720422228"/>
                    </a:ext>
                  </a:extLst>
                </a:gridCol>
                <a:gridCol w="3979960">
                  <a:extLst>
                    <a:ext uri="{9D8B030D-6E8A-4147-A177-3AD203B41FA5}">
                      <a16:colId xmlns:a16="http://schemas.microsoft.com/office/drawing/2014/main" val="2080946132"/>
                    </a:ext>
                  </a:extLst>
                </a:gridCol>
              </a:tblGrid>
              <a:tr h="31055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예상 결과물 이미지</a:t>
                      </a:r>
                      <a:endParaRPr lang="ko-KR" altLang="en-US" sz="1200" kern="0" spc="0" dirty="0">
                        <a:solidFill>
                          <a:schemeClr val="bg1"/>
                        </a:solidFill>
                        <a:effectLst/>
                        <a:latin typeface="한컴바탕"/>
                      </a:endParaRPr>
                    </a:p>
                  </a:txBody>
                  <a:tcPr marL="76792" marR="76792" marT="21231" marB="2123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설명</a:t>
                      </a:r>
                      <a:endParaRPr lang="ko-KR" altLang="en-US" sz="1200" kern="0" spc="0" dirty="0">
                        <a:solidFill>
                          <a:schemeClr val="bg1"/>
                        </a:solidFill>
                        <a:effectLst/>
                        <a:latin typeface="한컴바탕"/>
                      </a:endParaRPr>
                    </a:p>
                  </a:txBody>
                  <a:tcPr marL="76792" marR="76792" marT="21231" marB="2123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7513974"/>
                  </a:ext>
                </a:extLst>
              </a:tr>
              <a:tr h="498431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76792" marR="76792" marT="21231" marB="2123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메인 </a:t>
                      </a:r>
                      <a:r>
                        <a:rPr lang="ko-KR" altLang="en-US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오늘의 문장에서 중요한 단어를 주관식 문제로 만들어 사용자에게 제공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76792" marR="76792" marT="21231" marB="2123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2621990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D7CEC1FD-7BDA-4FFD-80C3-1123F86C2647}"/>
              </a:ext>
            </a:extLst>
          </p:cNvPr>
          <p:cNvGraphicFramePr>
            <a:graphicFrameLocks noGrp="1"/>
          </p:cNvGraphicFramePr>
          <p:nvPr/>
        </p:nvGraphicFramePr>
        <p:xfrm>
          <a:off x="312516" y="1033457"/>
          <a:ext cx="5671595" cy="5294872"/>
        </p:xfrm>
        <a:graphic>
          <a:graphicData uri="http://schemas.openxmlformats.org/drawingml/2006/table">
            <a:tbl>
              <a:tblPr/>
              <a:tblGrid>
                <a:gridCol w="2006725">
                  <a:extLst>
                    <a:ext uri="{9D8B030D-6E8A-4147-A177-3AD203B41FA5}">
                      <a16:colId xmlns:a16="http://schemas.microsoft.com/office/drawing/2014/main" val="720422228"/>
                    </a:ext>
                  </a:extLst>
                </a:gridCol>
                <a:gridCol w="3664870">
                  <a:extLst>
                    <a:ext uri="{9D8B030D-6E8A-4147-A177-3AD203B41FA5}">
                      <a16:colId xmlns:a16="http://schemas.microsoft.com/office/drawing/2014/main" val="2080946132"/>
                    </a:ext>
                  </a:extLst>
                </a:gridCol>
              </a:tblGrid>
              <a:tr h="31055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예상 결과물 이미지</a:t>
                      </a:r>
                      <a:endParaRPr lang="ko-KR" altLang="en-US" sz="1200" kern="0" spc="0" dirty="0">
                        <a:solidFill>
                          <a:schemeClr val="bg1"/>
                        </a:solidFill>
                        <a:effectLst/>
                        <a:latin typeface="한컴바탕"/>
                      </a:endParaRPr>
                    </a:p>
                  </a:txBody>
                  <a:tcPr marL="76792" marR="76792" marT="21231" marB="2123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설명</a:t>
                      </a:r>
                      <a:endParaRPr lang="ko-KR" altLang="en-US" sz="1200" kern="0" spc="0" dirty="0">
                        <a:solidFill>
                          <a:schemeClr val="bg1"/>
                        </a:solidFill>
                        <a:effectLst/>
                        <a:latin typeface="한컴바탕"/>
                      </a:endParaRPr>
                    </a:p>
                  </a:txBody>
                  <a:tcPr marL="76792" marR="76792" marT="21231" marB="2123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7513974"/>
                  </a:ext>
                </a:extLst>
              </a:tr>
              <a:tr h="498431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76792" marR="76792" marT="21231" marB="2123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Jsoup</a:t>
                      </a:r>
                      <a:r>
                        <a:rPr lang="ko-KR" altLang="en-US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을 활용하여 </a:t>
                      </a:r>
                      <a:endParaRPr lang="en-US" altLang="ko-KR" sz="16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just" defTabSz="914400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추출한 오늘의 기사 </a:t>
                      </a:r>
                      <a:r>
                        <a:rPr lang="en-US" altLang="ko-KR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면의 문장에서 중요 단어를 강조</a:t>
                      </a:r>
                      <a:endParaRPr lang="en-US" altLang="ko-KR" sz="16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just" defTabSz="914400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just" defTabSz="914400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시사에 대한 정보와 영어학습을 동시에 제공하는 기능</a:t>
                      </a: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76792" marR="76792" marT="21231" marB="2123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2621990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6025DEF5-7998-491D-9601-6E8BEC4C50C7}"/>
              </a:ext>
            </a:extLst>
          </p:cNvPr>
          <p:cNvSpPr/>
          <p:nvPr/>
        </p:nvSpPr>
        <p:spPr>
          <a:xfrm>
            <a:off x="0" y="0"/>
            <a:ext cx="11372193" cy="10159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2"/>
              </a:solidFill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AA7614E-CD8D-4780-99C4-997BA6F322EB}"/>
              </a:ext>
            </a:extLst>
          </p:cNvPr>
          <p:cNvCxnSpPr/>
          <p:nvPr/>
        </p:nvCxnSpPr>
        <p:spPr>
          <a:xfrm>
            <a:off x="420063" y="934720"/>
            <a:ext cx="11782097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2">
            <a:extLst>
              <a:ext uri="{FF2B5EF4-FFF2-40B4-BE49-F238E27FC236}">
                <a16:creationId xmlns:a16="http://schemas.microsoft.com/office/drawing/2014/main" id="{B360037F-FC7B-4894-B8BA-F1EBEBD124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8196" name="_x540924184">
            <a:extLst>
              <a:ext uri="{FF2B5EF4-FFF2-40B4-BE49-F238E27FC236}">
                <a16:creationId xmlns:a16="http://schemas.microsoft.com/office/drawing/2014/main" id="{3564CEC7-CF80-452A-86C4-B74F309FD4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816" y="1370549"/>
            <a:ext cx="1898248" cy="4868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5" name="_x540924472">
            <a:extLst>
              <a:ext uri="{FF2B5EF4-FFF2-40B4-BE49-F238E27FC236}">
                <a16:creationId xmlns:a16="http://schemas.microsoft.com/office/drawing/2014/main" id="{6876067E-A247-41B8-9527-6C3B45FF11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5134" y="1388962"/>
            <a:ext cx="1979272" cy="4907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6">
            <a:extLst>
              <a:ext uri="{FF2B5EF4-FFF2-40B4-BE49-F238E27FC236}">
                <a16:creationId xmlns:a16="http://schemas.microsoft.com/office/drawing/2014/main" id="{51A9EB0D-5D56-46AE-8E5C-D58E0573A9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1D111E-AAAF-4DED-8AE0-734C45C87C27}"/>
              </a:ext>
            </a:extLst>
          </p:cNvPr>
          <p:cNvSpPr txBox="1"/>
          <p:nvPr/>
        </p:nvSpPr>
        <p:spPr>
          <a:xfrm flipH="1">
            <a:off x="409902" y="222774"/>
            <a:ext cx="61026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시연  </a:t>
            </a:r>
            <a:r>
              <a:rPr lang="en-US" altLang="ko-KR" sz="3200" dirty="0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 </a:t>
            </a:r>
            <a:r>
              <a:rPr lang="ko-KR" altLang="en-US" sz="3200" dirty="0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실제 전시 작품 </a:t>
            </a:r>
            <a:r>
              <a:rPr lang="en-US" altLang="ko-KR" sz="3200" dirty="0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3200" dirty="0">
              <a:solidFill>
                <a:schemeClr val="tx2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127985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DF5704D7-601C-4B42-B0C4-41708977D897}"/>
              </a:ext>
            </a:extLst>
          </p:cNvPr>
          <p:cNvGraphicFramePr>
            <a:graphicFrameLocks noGrp="1"/>
          </p:cNvGraphicFramePr>
          <p:nvPr/>
        </p:nvGraphicFramePr>
        <p:xfrm>
          <a:off x="6045278" y="1033457"/>
          <a:ext cx="6031230" cy="5294872"/>
        </p:xfrm>
        <a:graphic>
          <a:graphicData uri="http://schemas.openxmlformats.org/drawingml/2006/table">
            <a:tbl>
              <a:tblPr/>
              <a:tblGrid>
                <a:gridCol w="2051270">
                  <a:extLst>
                    <a:ext uri="{9D8B030D-6E8A-4147-A177-3AD203B41FA5}">
                      <a16:colId xmlns:a16="http://schemas.microsoft.com/office/drawing/2014/main" val="720422228"/>
                    </a:ext>
                  </a:extLst>
                </a:gridCol>
                <a:gridCol w="3979960">
                  <a:extLst>
                    <a:ext uri="{9D8B030D-6E8A-4147-A177-3AD203B41FA5}">
                      <a16:colId xmlns:a16="http://schemas.microsoft.com/office/drawing/2014/main" val="2080946132"/>
                    </a:ext>
                  </a:extLst>
                </a:gridCol>
              </a:tblGrid>
              <a:tr h="31055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예상 결과물 이미지</a:t>
                      </a:r>
                      <a:endParaRPr lang="ko-KR" altLang="en-US" sz="1200" kern="0" spc="0" dirty="0">
                        <a:solidFill>
                          <a:schemeClr val="bg1"/>
                        </a:solidFill>
                        <a:effectLst/>
                        <a:latin typeface="한컴바탕"/>
                      </a:endParaRPr>
                    </a:p>
                  </a:txBody>
                  <a:tcPr marL="76792" marR="76792" marT="21231" marB="2123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설명</a:t>
                      </a:r>
                      <a:endParaRPr lang="ko-KR" altLang="en-US" sz="1200" kern="0" spc="0" dirty="0">
                        <a:solidFill>
                          <a:schemeClr val="bg1"/>
                        </a:solidFill>
                        <a:effectLst/>
                        <a:latin typeface="한컴바탕"/>
                      </a:endParaRPr>
                    </a:p>
                  </a:txBody>
                  <a:tcPr marL="76792" marR="76792" marT="21231" marB="2123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7513974"/>
                  </a:ext>
                </a:extLst>
              </a:tr>
              <a:tr h="498431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76792" marR="76792" marT="21231" marB="2123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ase" latinLnBrk="1">
                        <a:lnSpc>
                          <a:spcPct val="150000"/>
                        </a:lnSpc>
                      </a:pPr>
                      <a:r>
                        <a:rPr lang="ko-KR" altLang="en-US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수집한 음성 데이터를 바탕으로 원어민과 사용자의 음성을 비교</a:t>
                      </a:r>
                      <a:endParaRPr lang="en-US" altLang="ko-KR" sz="16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base" latinLnBrk="1">
                        <a:lnSpc>
                          <a:spcPct val="150000"/>
                        </a:lnSpc>
                      </a:pPr>
                      <a:endParaRPr lang="en-US" altLang="ko-KR" sz="16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base" latinLnBrk="1">
                        <a:lnSpc>
                          <a:spcPct val="150000"/>
                        </a:lnSpc>
                      </a:pPr>
                      <a:r>
                        <a:rPr lang="ko-KR" altLang="en-US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틀린 부분을 강조하여 제공하는 기능</a:t>
                      </a:r>
                    </a:p>
                  </a:txBody>
                  <a:tcPr marL="76792" marR="76792" marT="21231" marB="2123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2621990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D7CEC1FD-7BDA-4FFD-80C3-1123F86C2647}"/>
              </a:ext>
            </a:extLst>
          </p:cNvPr>
          <p:cNvGraphicFramePr>
            <a:graphicFrameLocks noGrp="1"/>
          </p:cNvGraphicFramePr>
          <p:nvPr/>
        </p:nvGraphicFramePr>
        <p:xfrm>
          <a:off x="312516" y="1033457"/>
          <a:ext cx="5671595" cy="5294872"/>
        </p:xfrm>
        <a:graphic>
          <a:graphicData uri="http://schemas.openxmlformats.org/drawingml/2006/table">
            <a:tbl>
              <a:tblPr/>
              <a:tblGrid>
                <a:gridCol w="2006725">
                  <a:extLst>
                    <a:ext uri="{9D8B030D-6E8A-4147-A177-3AD203B41FA5}">
                      <a16:colId xmlns:a16="http://schemas.microsoft.com/office/drawing/2014/main" val="720422228"/>
                    </a:ext>
                  </a:extLst>
                </a:gridCol>
                <a:gridCol w="3664870">
                  <a:extLst>
                    <a:ext uri="{9D8B030D-6E8A-4147-A177-3AD203B41FA5}">
                      <a16:colId xmlns:a16="http://schemas.microsoft.com/office/drawing/2014/main" val="2080946132"/>
                    </a:ext>
                  </a:extLst>
                </a:gridCol>
              </a:tblGrid>
              <a:tr h="31055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예상 결과물 이미지</a:t>
                      </a:r>
                      <a:endParaRPr lang="ko-KR" altLang="en-US" sz="1200" kern="0" spc="0" dirty="0">
                        <a:solidFill>
                          <a:schemeClr val="bg1"/>
                        </a:solidFill>
                        <a:effectLst/>
                        <a:latin typeface="한컴바탕"/>
                      </a:endParaRPr>
                    </a:p>
                  </a:txBody>
                  <a:tcPr marL="76792" marR="76792" marT="21231" marB="2123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설명</a:t>
                      </a:r>
                      <a:endParaRPr lang="ko-KR" altLang="en-US" sz="1200" kern="0" spc="0" dirty="0">
                        <a:solidFill>
                          <a:schemeClr val="bg1"/>
                        </a:solidFill>
                        <a:effectLst/>
                        <a:latin typeface="한컴바탕"/>
                      </a:endParaRPr>
                    </a:p>
                  </a:txBody>
                  <a:tcPr marL="76792" marR="76792" marT="21231" marB="2123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7513974"/>
                  </a:ext>
                </a:extLst>
              </a:tr>
              <a:tr h="498431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76792" marR="76792" marT="21231" marB="2123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오늘의 문장을 사용자에게 직접 읽고 녹음하여 음성 데이터를 수집하는 기능</a:t>
                      </a:r>
                    </a:p>
                  </a:txBody>
                  <a:tcPr marL="76792" marR="76792" marT="21231" marB="2123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2621990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6025DEF5-7998-491D-9601-6E8BEC4C50C7}"/>
              </a:ext>
            </a:extLst>
          </p:cNvPr>
          <p:cNvSpPr/>
          <p:nvPr/>
        </p:nvSpPr>
        <p:spPr>
          <a:xfrm>
            <a:off x="0" y="0"/>
            <a:ext cx="11372193" cy="10159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2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4A7903-EC79-42AD-A14E-636E2CB21F1A}"/>
              </a:ext>
            </a:extLst>
          </p:cNvPr>
          <p:cNvSpPr txBox="1"/>
          <p:nvPr/>
        </p:nvSpPr>
        <p:spPr>
          <a:xfrm flipH="1">
            <a:off x="409902" y="222774"/>
            <a:ext cx="61026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시연  </a:t>
            </a:r>
            <a:r>
              <a:rPr lang="en-US" altLang="ko-KR" sz="3200" dirty="0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 </a:t>
            </a:r>
            <a:r>
              <a:rPr lang="ko-KR" altLang="en-US" sz="3200" dirty="0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실제 전시 작품 </a:t>
            </a:r>
            <a:r>
              <a:rPr lang="en-US" altLang="ko-KR" sz="3200" dirty="0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3200" dirty="0">
              <a:solidFill>
                <a:schemeClr val="tx2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AA7614E-CD8D-4780-99C4-997BA6F322EB}"/>
              </a:ext>
            </a:extLst>
          </p:cNvPr>
          <p:cNvCxnSpPr/>
          <p:nvPr/>
        </p:nvCxnSpPr>
        <p:spPr>
          <a:xfrm>
            <a:off x="420063" y="934720"/>
            <a:ext cx="11782097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2">
            <a:extLst>
              <a:ext uri="{FF2B5EF4-FFF2-40B4-BE49-F238E27FC236}">
                <a16:creationId xmlns:a16="http://schemas.microsoft.com/office/drawing/2014/main" id="{B360037F-FC7B-4894-B8BA-F1EBEBD124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51A9EB0D-5D56-46AE-8E5C-D58E0573A9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AC87A97A-387B-4BEA-B6C1-BADBEAB954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1433" y="152785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41" name="_x324472304">
            <a:extLst>
              <a:ext uri="{FF2B5EF4-FFF2-40B4-BE49-F238E27FC236}">
                <a16:creationId xmlns:a16="http://schemas.microsoft.com/office/drawing/2014/main" id="{CCBF2AC2-4E19-4738-8A85-3CDE332649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433" y="1643605"/>
            <a:ext cx="1939925" cy="4534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4">
            <a:extLst>
              <a:ext uri="{FF2B5EF4-FFF2-40B4-BE49-F238E27FC236}">
                <a16:creationId xmlns:a16="http://schemas.microsoft.com/office/drawing/2014/main" id="{94E2055C-FB73-4EB9-BCED-A52F415D82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816" y="972273"/>
            <a:ext cx="12148296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43" name="_x324473312">
            <a:extLst>
              <a:ext uri="{FF2B5EF4-FFF2-40B4-BE49-F238E27FC236}">
                <a16:creationId xmlns:a16="http://schemas.microsoft.com/office/drawing/2014/main" id="{2D36391C-BD7D-4074-9659-2EE5DEDFC1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816" y="1429472"/>
            <a:ext cx="1932971" cy="4797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31319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2636" y="2906272"/>
            <a:ext cx="5711957" cy="631435"/>
          </a:xfrm>
        </p:spPr>
        <p:txBody>
          <a:bodyPr>
            <a:normAutofit fontScale="92500"/>
          </a:bodyPr>
          <a:lstStyle/>
          <a:p>
            <a:r>
              <a:rPr lang="en-US" altLang="ko-KR" sz="4267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4. </a:t>
            </a:r>
            <a:r>
              <a:rPr lang="ko-KR" altLang="en-US" sz="4267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주요</a:t>
            </a:r>
            <a:r>
              <a:rPr lang="en-US" altLang="ko-KR" sz="4267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4267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기술 설명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An Introduction of Primary Technology</a:t>
            </a:r>
          </a:p>
        </p:txBody>
      </p:sp>
      <p:pic>
        <p:nvPicPr>
          <p:cNvPr id="5" name="그래픽 4" descr="도토리">
            <a:extLst>
              <a:ext uri="{FF2B5EF4-FFF2-40B4-BE49-F238E27FC236}">
                <a16:creationId xmlns:a16="http://schemas.microsoft.com/office/drawing/2014/main" id="{4453A28D-396C-1D4B-9A6D-75FEE30BEC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64521" y="296940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7495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38D9988-2540-4B59-A928-DA84F59D99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86434" y="-2070236"/>
            <a:ext cx="127911" cy="2556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3305" tIns="31652" rIns="63305" bIns="31652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246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DA6727-3D29-6E4D-BD61-B8AF56BC9765}"/>
              </a:ext>
            </a:extLst>
          </p:cNvPr>
          <p:cNvSpPr txBox="1"/>
          <p:nvPr/>
        </p:nvSpPr>
        <p:spPr>
          <a:xfrm>
            <a:off x="548003" y="1043978"/>
            <a:ext cx="113114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dirty="0">
                <a:solidFill>
                  <a:srgbClr val="E2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본</a:t>
            </a:r>
            <a:r>
              <a:rPr kumimoji="1" lang="en-US" altLang="ko-KR" b="1" dirty="0">
                <a:solidFill>
                  <a:srgbClr val="E2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App </a:t>
            </a:r>
            <a:r>
              <a:rPr kumimoji="1" lang="ko-KR" altLang="en-US" b="1" dirty="0">
                <a:solidFill>
                  <a:srgbClr val="E2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구성은</a:t>
            </a:r>
            <a:r>
              <a:rPr kumimoji="1"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1" lang="ko-Kore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서비스</a:t>
            </a:r>
            <a:r>
              <a:rPr kumimoji="1" lang="ko-KR" altLang="en-US" sz="1600" b="1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1"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제공을 </a:t>
            </a:r>
            <a:r>
              <a:rPr kumimoji="1" lang="ko-KR" altLang="en-US" sz="1600" b="1">
                <a:latin typeface="나눔고딕" panose="020D0604000000000000" pitchFamily="50" charset="-127"/>
                <a:ea typeface="나눔고딕" panose="020D0604000000000000" pitchFamily="50" charset="-127"/>
              </a:rPr>
              <a:t>위한 서버와 사용자에게</a:t>
            </a:r>
            <a:r>
              <a:rPr kumimoji="1" lang="ko-KR" altLang="en-US" sz="1400" b="1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1" lang="ko-KR" altLang="en-US" b="1">
                <a:solidFill>
                  <a:srgbClr val="E2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뉴스 및 문제</a:t>
            </a:r>
            <a:r>
              <a:rPr kumimoji="1" lang="ko-KR" altLang="en-US" sz="1400" b="1">
                <a:latin typeface="나눔고딕" panose="020D0604000000000000" pitchFamily="50" charset="-127"/>
                <a:ea typeface="나눔고딕" panose="020D0604000000000000" pitchFamily="50" charset="-127"/>
              </a:rPr>
              <a:t>를 </a:t>
            </a:r>
            <a:r>
              <a:rPr kumimoji="1"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제공하는</a:t>
            </a:r>
            <a:r>
              <a:rPr kumimoji="1" lang="ko-KR" altLang="en-US" b="1" dirty="0">
                <a:solidFill>
                  <a:srgbClr val="E2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빅데이터 </a:t>
            </a:r>
            <a:r>
              <a:rPr kumimoji="1" lang="ko-KR" altLang="en-US" b="1">
                <a:solidFill>
                  <a:srgbClr val="E2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분석 엔진</a:t>
            </a:r>
            <a:r>
              <a:rPr kumimoji="1" lang="en-US" altLang="ko-KR" sz="1600" b="1" dirty="0">
                <a:solidFill>
                  <a:srgbClr val="59595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br>
              <a:rPr kumimoji="1"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kumimoji="1"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유용한 문장 추출을 위한 자연어처리</a:t>
            </a:r>
            <a:r>
              <a:rPr kumimoji="1"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kumimoji="1"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사용자의 발음 및 </a:t>
            </a:r>
            <a:r>
              <a:rPr kumimoji="1" lang="ko-KR" altLang="en-US" b="1" dirty="0">
                <a:solidFill>
                  <a:srgbClr val="E2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강세</a:t>
            </a:r>
            <a:r>
              <a:rPr kumimoji="1"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분석할</a:t>
            </a:r>
            <a:r>
              <a:rPr kumimoji="1"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1" lang="ko-KR" altLang="en-US" b="1" dirty="0">
                <a:solidFill>
                  <a:srgbClr val="E2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분석 알고리즘으로 구성</a:t>
            </a:r>
            <a:r>
              <a:rPr kumimoji="1"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되어 있습니다</a:t>
            </a:r>
            <a:r>
              <a:rPr kumimoji="1"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pic>
        <p:nvPicPr>
          <p:cNvPr id="133" name="그림 11" descr="ob3.png">
            <a:extLst>
              <a:ext uri="{FF2B5EF4-FFF2-40B4-BE49-F238E27FC236}">
                <a16:creationId xmlns:a16="http://schemas.microsoft.com/office/drawing/2014/main" id="{A19A0A3F-8C83-1647-8EB2-CDC755CD037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9930518" y="6250596"/>
            <a:ext cx="2155825" cy="5598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D7D30C06-FF2C-468E-B7ED-47FC2729CFDA}"/>
              </a:ext>
            </a:extLst>
          </p:cNvPr>
          <p:cNvSpPr/>
          <p:nvPr/>
        </p:nvSpPr>
        <p:spPr>
          <a:xfrm>
            <a:off x="0" y="0"/>
            <a:ext cx="12192000" cy="10111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B26A1C-FB3F-4FA6-A5AF-9412D0E49F3C}"/>
              </a:ext>
            </a:extLst>
          </p:cNvPr>
          <p:cNvSpPr txBox="1"/>
          <p:nvPr/>
        </p:nvSpPr>
        <p:spPr>
          <a:xfrm>
            <a:off x="381742" y="213169"/>
            <a:ext cx="7471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i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sz="3200" b="1" i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플랫폼 구성도</a:t>
            </a:r>
          </a:p>
        </p:txBody>
      </p:sp>
      <p:sp>
        <p:nvSpPr>
          <p:cNvPr id="67" name="모서리가 둥근 직사각형 164">
            <a:extLst>
              <a:ext uri="{FF2B5EF4-FFF2-40B4-BE49-F238E27FC236}">
                <a16:creationId xmlns:a16="http://schemas.microsoft.com/office/drawing/2014/main" id="{EBB2512A-9770-4AE9-8F71-9724193DDA87}"/>
              </a:ext>
            </a:extLst>
          </p:cNvPr>
          <p:cNvSpPr/>
          <p:nvPr/>
        </p:nvSpPr>
        <p:spPr>
          <a:xfrm>
            <a:off x="34764" y="1661616"/>
            <a:ext cx="9176988" cy="5006045"/>
          </a:xfrm>
          <a:prstGeom prst="roundRect">
            <a:avLst>
              <a:gd name="adj" fmla="val 1134"/>
            </a:avLst>
          </a:prstGeom>
          <a:solidFill>
            <a:srgbClr val="F8F8F8"/>
          </a:solidFill>
          <a:ln w="25400">
            <a:solidFill>
              <a:srgbClr val="313946"/>
            </a:solidFill>
            <a:prstDash val="solid"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endParaRPr lang="ko-KR" altLang="en-US" sz="1400" b="1" spc="-15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739F6C73-5DF8-4473-972F-7F37977643B8}"/>
              </a:ext>
            </a:extLst>
          </p:cNvPr>
          <p:cNvGrpSpPr/>
          <p:nvPr/>
        </p:nvGrpSpPr>
        <p:grpSpPr>
          <a:xfrm>
            <a:off x="2172427" y="4625240"/>
            <a:ext cx="1932084" cy="1302767"/>
            <a:chOff x="9808464" y="929511"/>
            <a:chExt cx="2109216" cy="1186155"/>
          </a:xfrm>
        </p:grpSpPr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384150DA-FC8C-42E1-893B-66270823CFDA}"/>
                </a:ext>
              </a:extLst>
            </p:cNvPr>
            <p:cNvSpPr/>
            <p:nvPr/>
          </p:nvSpPr>
          <p:spPr>
            <a:xfrm>
              <a:off x="9808464" y="1184367"/>
              <a:ext cx="2109216" cy="93129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46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73" name="Picture 8" descr="The Korea Herald">
              <a:extLst>
                <a:ext uri="{FF2B5EF4-FFF2-40B4-BE49-F238E27FC236}">
                  <a16:creationId xmlns:a16="http://schemas.microsoft.com/office/drawing/2014/main" id="{45E1E228-661D-412F-9975-C54AE8BDA68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9880990" y="1210705"/>
              <a:ext cx="1905000" cy="2798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4" name="Picture 16" descr="Korea Joongang Daily">
              <a:extLst>
                <a:ext uri="{FF2B5EF4-FFF2-40B4-BE49-F238E27FC236}">
                  <a16:creationId xmlns:a16="http://schemas.microsoft.com/office/drawing/2014/main" id="{21E3DB23-8D8B-4DED-B9B3-CCF35793DC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30247" y="1515690"/>
              <a:ext cx="1855742" cy="2416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5" name="Picture 18" descr="The Korea Times">
              <a:extLst>
                <a:ext uri="{FF2B5EF4-FFF2-40B4-BE49-F238E27FC236}">
                  <a16:creationId xmlns:a16="http://schemas.microsoft.com/office/drawing/2014/main" id="{AB05F674-FBE6-42C6-83D1-42E0382949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63693" y="1816005"/>
              <a:ext cx="1788850" cy="1847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CFE6B00E-60E5-466E-9695-EB16045C24BC}"/>
                </a:ext>
              </a:extLst>
            </p:cNvPr>
            <p:cNvSpPr/>
            <p:nvPr/>
          </p:nvSpPr>
          <p:spPr>
            <a:xfrm>
              <a:off x="9808464" y="929511"/>
              <a:ext cx="2109216" cy="254855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270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3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영어 뉴스 웹사이트</a:t>
              </a:r>
            </a:p>
          </p:txBody>
        </p:sp>
      </p:grpSp>
      <p:sp>
        <p:nvSpPr>
          <p:cNvPr id="77" name="사각형: 둥근 모서리 76">
            <a:extLst>
              <a:ext uri="{FF2B5EF4-FFF2-40B4-BE49-F238E27FC236}">
                <a16:creationId xmlns:a16="http://schemas.microsoft.com/office/drawing/2014/main" id="{7F5A9FBE-DD15-4833-8256-15540BDF8A3C}"/>
              </a:ext>
            </a:extLst>
          </p:cNvPr>
          <p:cNvSpPr/>
          <p:nvPr/>
        </p:nvSpPr>
        <p:spPr>
          <a:xfrm>
            <a:off x="2074592" y="2136154"/>
            <a:ext cx="5731373" cy="4454288"/>
          </a:xfrm>
          <a:prstGeom prst="roundRect">
            <a:avLst>
              <a:gd name="adj" fmla="val 3394"/>
            </a:avLst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46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CBFFC0F0-3758-4538-9CED-5FA5C7DC1A1F}"/>
              </a:ext>
            </a:extLst>
          </p:cNvPr>
          <p:cNvGrpSpPr/>
          <p:nvPr/>
        </p:nvGrpSpPr>
        <p:grpSpPr>
          <a:xfrm>
            <a:off x="2171265" y="2271191"/>
            <a:ext cx="1938680" cy="1261701"/>
            <a:chOff x="9808464" y="901764"/>
            <a:chExt cx="2109216" cy="1495934"/>
          </a:xfrm>
        </p:grpSpPr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49532C6C-6E12-49F4-A0F3-149FC02CBF63}"/>
                </a:ext>
              </a:extLst>
            </p:cNvPr>
            <p:cNvSpPr/>
            <p:nvPr/>
          </p:nvSpPr>
          <p:spPr>
            <a:xfrm>
              <a:off x="9808464" y="1166360"/>
              <a:ext cx="2109216" cy="123133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18668" indent="-118668">
                <a:buFont typeface="Arial" panose="020B0604020202020204" pitchFamily="34" charset="0"/>
                <a:buChar char="•"/>
              </a:pPr>
              <a:r>
                <a:rPr lang="en-US" altLang="ko-KR" sz="10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Apache Web Server</a:t>
              </a:r>
            </a:p>
            <a:p>
              <a:pPr marL="118668" indent="-118668">
                <a:buFont typeface="Arial" panose="020B0604020202020204" pitchFamily="34" charset="0"/>
                <a:buChar char="•"/>
              </a:pPr>
              <a:r>
                <a:rPr lang="en-US" altLang="ko-KR" sz="10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HTML5</a:t>
              </a:r>
            </a:p>
            <a:p>
              <a:pPr marL="118668" indent="-118668">
                <a:buFont typeface="Arial" panose="020B0604020202020204" pitchFamily="34" charset="0"/>
                <a:buChar char="•"/>
              </a:pPr>
              <a:r>
                <a:rPr lang="ko-KR" altLang="en-US" sz="1000" dirty="0" err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반응형</a:t>
              </a:r>
              <a:r>
                <a:rPr lang="ko-KR" altLang="en-US" sz="10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en-US" altLang="ko-KR" sz="10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Web</a:t>
              </a:r>
            </a:p>
            <a:p>
              <a:pPr marL="118668" indent="-118668">
                <a:buFont typeface="Arial" panose="020B0604020202020204" pitchFamily="34" charset="0"/>
                <a:buChar char="•"/>
              </a:pPr>
              <a:r>
                <a:rPr lang="en-US" altLang="ko-KR" sz="10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Amazon Web Service</a:t>
              </a: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9B462E1C-384D-4643-83D9-3492277A2671}"/>
                </a:ext>
              </a:extLst>
            </p:cNvPr>
            <p:cNvSpPr/>
            <p:nvPr/>
          </p:nvSpPr>
          <p:spPr>
            <a:xfrm>
              <a:off x="9808464" y="901764"/>
              <a:ext cx="2109216" cy="26459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3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Web Server</a:t>
              </a:r>
              <a:endParaRPr lang="ko-KR" altLang="en-US" sz="83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D693825C-149B-4C8E-B5BA-CD3FA1807113}"/>
              </a:ext>
            </a:extLst>
          </p:cNvPr>
          <p:cNvGrpSpPr/>
          <p:nvPr/>
        </p:nvGrpSpPr>
        <p:grpSpPr>
          <a:xfrm>
            <a:off x="4317830" y="2264956"/>
            <a:ext cx="3332107" cy="3057323"/>
            <a:chOff x="5771734" y="1858494"/>
            <a:chExt cx="2109219" cy="3228307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26223064-61D5-45A2-87AA-BA465F136E19}"/>
                </a:ext>
              </a:extLst>
            </p:cNvPr>
            <p:cNvSpPr/>
            <p:nvPr/>
          </p:nvSpPr>
          <p:spPr>
            <a:xfrm>
              <a:off x="5771734" y="2123090"/>
              <a:ext cx="2109216" cy="296371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2" rtlCol="0" anchor="t"/>
            <a:lstStyle/>
            <a:p>
              <a:endParaRPr lang="ko-KR" altLang="en-US" sz="83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6ED58720-CF2C-4DCE-90AA-84B08DCA98DB}"/>
                </a:ext>
              </a:extLst>
            </p:cNvPr>
            <p:cNvSpPr/>
            <p:nvPr/>
          </p:nvSpPr>
          <p:spPr>
            <a:xfrm>
              <a:off x="5771737" y="1858494"/>
              <a:ext cx="2109216" cy="26459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3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Web Application Server</a:t>
              </a:r>
              <a:endParaRPr lang="ko-KR" altLang="en-US" sz="83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484215DD-6B62-4200-9915-889BC04FAA13}"/>
              </a:ext>
            </a:extLst>
          </p:cNvPr>
          <p:cNvGrpSpPr/>
          <p:nvPr/>
        </p:nvGrpSpPr>
        <p:grpSpPr>
          <a:xfrm>
            <a:off x="4308274" y="5538708"/>
            <a:ext cx="1648138" cy="976390"/>
            <a:chOff x="9808464" y="901764"/>
            <a:chExt cx="2109217" cy="2091371"/>
          </a:xfrm>
        </p:grpSpPr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0AA37C0A-4968-4212-B8DE-961F58512954}"/>
                </a:ext>
              </a:extLst>
            </p:cNvPr>
            <p:cNvSpPr/>
            <p:nvPr/>
          </p:nvSpPr>
          <p:spPr>
            <a:xfrm>
              <a:off x="9808465" y="1166360"/>
              <a:ext cx="2109216" cy="182677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83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8B77C63D-68F2-4A5A-B691-ED3559909B88}"/>
                </a:ext>
              </a:extLst>
            </p:cNvPr>
            <p:cNvSpPr/>
            <p:nvPr/>
          </p:nvSpPr>
          <p:spPr>
            <a:xfrm>
              <a:off x="9808464" y="901764"/>
              <a:ext cx="2109216" cy="35257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3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DB Server(RDBMS)</a:t>
              </a:r>
              <a:endParaRPr lang="ko-KR" altLang="en-US" sz="83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29FFE5EC-77EB-43BB-BC8F-A222F26A4338}"/>
              </a:ext>
            </a:extLst>
          </p:cNvPr>
          <p:cNvGrpSpPr/>
          <p:nvPr/>
        </p:nvGrpSpPr>
        <p:grpSpPr>
          <a:xfrm>
            <a:off x="6066950" y="5538708"/>
            <a:ext cx="1648142" cy="976390"/>
            <a:chOff x="9808464" y="795949"/>
            <a:chExt cx="2109217" cy="2197186"/>
          </a:xfrm>
        </p:grpSpPr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C9358081-55E6-40B1-8AD0-FE448E0A0031}"/>
                </a:ext>
              </a:extLst>
            </p:cNvPr>
            <p:cNvSpPr/>
            <p:nvPr/>
          </p:nvSpPr>
          <p:spPr>
            <a:xfrm>
              <a:off x="9808465" y="1166360"/>
              <a:ext cx="2109216" cy="182677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83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202CADC5-2DB5-41E2-B265-AF88E9643B3F}"/>
                </a:ext>
              </a:extLst>
            </p:cNvPr>
            <p:cNvSpPr/>
            <p:nvPr/>
          </p:nvSpPr>
          <p:spPr>
            <a:xfrm>
              <a:off x="9808464" y="795949"/>
              <a:ext cx="2109216" cy="37041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3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DB Server(NoSQL)</a:t>
              </a:r>
              <a:endParaRPr lang="ko-KR" altLang="en-US" sz="83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102" name="Picture 20" descr="MySQL] 4. 데이터의 추가, 삭제, 갱신">
            <a:extLst>
              <a:ext uri="{FF2B5EF4-FFF2-40B4-BE49-F238E27FC236}">
                <a16:creationId xmlns:a16="http://schemas.microsoft.com/office/drawing/2014/main" id="{ED59A084-E71D-4967-81E5-DA7EE04C85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alphaModFix amt="4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5084" y="6245371"/>
            <a:ext cx="600214" cy="269727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" name="Picture 22" descr="01. MongoDB(몽고디비) Study - NoSQL 이란? 그리고 MongoDB 소개">
            <a:extLst>
              <a:ext uri="{FF2B5EF4-FFF2-40B4-BE49-F238E27FC236}">
                <a16:creationId xmlns:a16="http://schemas.microsoft.com/office/drawing/2014/main" id="{DCC5BC9C-EA15-41BA-829A-213182486C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>
            <a:alphaModFix amt="5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1318" y="6300233"/>
            <a:ext cx="847056" cy="200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9" name="원통형 108">
            <a:extLst>
              <a:ext uri="{FF2B5EF4-FFF2-40B4-BE49-F238E27FC236}">
                <a16:creationId xmlns:a16="http://schemas.microsoft.com/office/drawing/2014/main" id="{5A6494E0-C119-496F-8352-6B67D1EAD357}"/>
              </a:ext>
            </a:extLst>
          </p:cNvPr>
          <p:cNvSpPr/>
          <p:nvPr/>
        </p:nvSpPr>
        <p:spPr>
          <a:xfrm>
            <a:off x="6920365" y="5766635"/>
            <a:ext cx="729581" cy="519810"/>
          </a:xfrm>
          <a:prstGeom prst="can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22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사용자</a:t>
            </a:r>
            <a:endParaRPr lang="en-US" altLang="ko-KR" sz="622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622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학습 정보</a:t>
            </a:r>
          </a:p>
        </p:txBody>
      </p:sp>
      <p:sp>
        <p:nvSpPr>
          <p:cNvPr id="110" name="원통형 109">
            <a:extLst>
              <a:ext uri="{FF2B5EF4-FFF2-40B4-BE49-F238E27FC236}">
                <a16:creationId xmlns:a16="http://schemas.microsoft.com/office/drawing/2014/main" id="{8D027A8B-5557-4332-8840-B9C60FAB573F}"/>
              </a:ext>
            </a:extLst>
          </p:cNvPr>
          <p:cNvSpPr/>
          <p:nvPr/>
        </p:nvSpPr>
        <p:spPr>
          <a:xfrm>
            <a:off x="4367934" y="5766635"/>
            <a:ext cx="729581" cy="519810"/>
          </a:xfrm>
          <a:prstGeom prst="can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22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사용자 정보</a:t>
            </a:r>
          </a:p>
        </p:txBody>
      </p:sp>
      <p:sp>
        <p:nvSpPr>
          <p:cNvPr id="111" name="원통형 110">
            <a:extLst>
              <a:ext uri="{FF2B5EF4-FFF2-40B4-BE49-F238E27FC236}">
                <a16:creationId xmlns:a16="http://schemas.microsoft.com/office/drawing/2014/main" id="{27E729DA-83CE-445A-958F-8DBE18D24BF0}"/>
              </a:ext>
            </a:extLst>
          </p:cNvPr>
          <p:cNvSpPr/>
          <p:nvPr/>
        </p:nvSpPr>
        <p:spPr>
          <a:xfrm>
            <a:off x="5162654" y="5766635"/>
            <a:ext cx="729581" cy="519810"/>
          </a:xfrm>
          <a:prstGeom prst="can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22" b="1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영단어</a:t>
            </a:r>
            <a:r>
              <a:rPr lang="ko-KR" altLang="en-US" sz="622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정보</a:t>
            </a:r>
          </a:p>
        </p:txBody>
      </p:sp>
      <p:sp>
        <p:nvSpPr>
          <p:cNvPr id="112" name="원통형 111">
            <a:extLst>
              <a:ext uri="{FF2B5EF4-FFF2-40B4-BE49-F238E27FC236}">
                <a16:creationId xmlns:a16="http://schemas.microsoft.com/office/drawing/2014/main" id="{FA0ED82D-BA5B-4EA1-AD36-7860FC034963}"/>
              </a:ext>
            </a:extLst>
          </p:cNvPr>
          <p:cNvSpPr/>
          <p:nvPr/>
        </p:nvSpPr>
        <p:spPr>
          <a:xfrm>
            <a:off x="6138994" y="5767348"/>
            <a:ext cx="729581" cy="519810"/>
          </a:xfrm>
          <a:prstGeom prst="can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22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기사</a:t>
            </a:r>
            <a:endParaRPr lang="en-US" altLang="ko-KR" sz="622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622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추출 정보</a:t>
            </a: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08C5886B-0CFC-46C3-850E-7CE10E5FC0CE}"/>
              </a:ext>
            </a:extLst>
          </p:cNvPr>
          <p:cNvSpPr/>
          <p:nvPr/>
        </p:nvSpPr>
        <p:spPr>
          <a:xfrm>
            <a:off x="4448238" y="2790145"/>
            <a:ext cx="3093563" cy="305575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pPr marL="118668" indent="-118668">
              <a:buFont typeface="Arial" panose="020B0604020202020204" pitchFamily="34" charset="0"/>
              <a:buChar char="•"/>
            </a:pPr>
            <a:r>
              <a:rPr lang="ko-KR" altLang="en-US" sz="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사용자의 학습 결과 데이터를 </a:t>
            </a:r>
            <a:endParaRPr lang="en-US" altLang="ko-KR" sz="8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lang="ko-KR" altLang="en-US" sz="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분석하여</a:t>
            </a:r>
            <a:r>
              <a:rPr lang="en-US" altLang="ko-KR" sz="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맞춤형</a:t>
            </a:r>
            <a:r>
              <a:rPr lang="en-US" altLang="ko-KR" sz="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학습 컨텐츠 제공</a:t>
            </a:r>
          </a:p>
        </p:txBody>
      </p: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57518256-2B38-4310-8BBE-5F1309ABB73C}"/>
              </a:ext>
            </a:extLst>
          </p:cNvPr>
          <p:cNvCxnSpPr>
            <a:cxnSpLocks/>
          </p:cNvCxnSpPr>
          <p:nvPr/>
        </p:nvCxnSpPr>
        <p:spPr>
          <a:xfrm>
            <a:off x="4108751" y="3567397"/>
            <a:ext cx="257543" cy="0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1504C83A-EA2B-49E7-B8D9-4097D299F8BF}"/>
              </a:ext>
            </a:extLst>
          </p:cNvPr>
          <p:cNvSpPr/>
          <p:nvPr/>
        </p:nvSpPr>
        <p:spPr>
          <a:xfrm>
            <a:off x="4429559" y="4332158"/>
            <a:ext cx="3092354" cy="304318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pPr marL="118668" indent="-118668">
              <a:buFont typeface="Arial" panose="020B0604020202020204" pitchFamily="34" charset="0"/>
              <a:buChar char="•"/>
            </a:pPr>
            <a:r>
              <a:rPr lang="ko-KR" altLang="en-US" sz="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수집한 뉴스에서 추출한 단어 및 표현을 활용하여 </a:t>
            </a:r>
            <a:br>
              <a:rPr lang="en-US" altLang="ko-KR" sz="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학습 컨텐츠 생성</a:t>
            </a: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A0758636-4DEF-464B-82E6-3F53DC1B5A9F}"/>
              </a:ext>
            </a:extLst>
          </p:cNvPr>
          <p:cNvSpPr/>
          <p:nvPr/>
        </p:nvSpPr>
        <p:spPr>
          <a:xfrm>
            <a:off x="4448223" y="2635447"/>
            <a:ext cx="1020414" cy="1594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ko-KR" altLang="en-US" sz="622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빅데이터 분석</a:t>
            </a: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3F28A0B8-B8BE-4B59-BAC6-7D7FF37B4901}"/>
              </a:ext>
            </a:extLst>
          </p:cNvPr>
          <p:cNvSpPr/>
          <p:nvPr/>
        </p:nvSpPr>
        <p:spPr>
          <a:xfrm>
            <a:off x="4429558" y="4163816"/>
            <a:ext cx="1213560" cy="16869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ko-KR" altLang="en-US" sz="622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학습 컨텐츠 생성</a:t>
            </a: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BB2903C6-205F-4B11-94F4-AE668868875C}"/>
              </a:ext>
            </a:extLst>
          </p:cNvPr>
          <p:cNvSpPr/>
          <p:nvPr/>
        </p:nvSpPr>
        <p:spPr>
          <a:xfrm>
            <a:off x="4434208" y="3405220"/>
            <a:ext cx="3092355" cy="675778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pPr marL="118668" indent="-118668">
              <a:buFont typeface="Arial" panose="020B0604020202020204" pitchFamily="34" charset="0"/>
              <a:buChar char="•"/>
            </a:pPr>
            <a:r>
              <a:rPr lang="ko-KR" altLang="en-US" sz="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뉴스를 수집하여 유용한 단어 및 표현을 추출</a:t>
            </a:r>
            <a:endParaRPr lang="en-US" altLang="ko-KR" sz="8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18668" indent="-118668">
              <a:buFont typeface="Arial" panose="020B0604020202020204" pitchFamily="34" charset="0"/>
              <a:buChar char="•"/>
            </a:pPr>
            <a:r>
              <a:rPr lang="en-US" altLang="ko-KR" sz="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Redis</a:t>
            </a:r>
            <a:r>
              <a:rPr lang="ko-KR" altLang="en-US" sz="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</a:t>
            </a:r>
            <a:r>
              <a:rPr lang="en-US" altLang="ko-KR" sz="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활용한 빠른 처리 데이터베이스 구축</a:t>
            </a:r>
            <a:endParaRPr lang="en-US" altLang="ko-KR" sz="8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18668" indent="-118668">
              <a:buFont typeface="Arial" panose="020B0604020202020204" pitchFamily="34" charset="0"/>
              <a:buChar char="•"/>
            </a:pPr>
            <a:r>
              <a:rPr lang="en-US" altLang="ko-KR" sz="8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Jsoup</a:t>
            </a:r>
            <a:r>
              <a:rPr lang="ko-KR" altLang="en-US" sz="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을 활용한 웹 </a:t>
            </a:r>
            <a:r>
              <a:rPr lang="ko-KR" altLang="en-US" sz="8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크롤링</a:t>
            </a:r>
            <a:endParaRPr lang="en-US" altLang="ko-KR" sz="8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18668" indent="-118668">
              <a:buFont typeface="Arial" panose="020B0604020202020204" pitchFamily="34" charset="0"/>
              <a:buChar char="•"/>
            </a:pPr>
            <a:r>
              <a:rPr lang="en-US" altLang="ko-KR" sz="8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CoreNLP</a:t>
            </a:r>
            <a:r>
              <a:rPr lang="ko-KR" altLang="en-US" sz="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활용한 영어 자연어 처리</a:t>
            </a:r>
            <a:endParaRPr lang="en-US" altLang="ko-KR" sz="8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18668" indent="-118668">
              <a:buFont typeface="Arial" panose="020B0604020202020204" pitchFamily="34" charset="0"/>
              <a:buChar char="•"/>
            </a:pPr>
            <a:r>
              <a:rPr lang="en-US" altLang="ko-KR" sz="8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Kakao</a:t>
            </a:r>
            <a:r>
              <a:rPr lang="en-US" altLang="ko-KR" sz="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8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</a:t>
            </a:r>
            <a:r>
              <a:rPr lang="ko-KR" altLang="en-US" sz="8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</a:t>
            </a:r>
            <a:r>
              <a:rPr lang="ko-KR" altLang="en-US" sz="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활용한 한영 번역</a:t>
            </a: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53F795D5-7F87-4DC4-9DB9-63B1B5C967FC}"/>
              </a:ext>
            </a:extLst>
          </p:cNvPr>
          <p:cNvSpPr/>
          <p:nvPr/>
        </p:nvSpPr>
        <p:spPr>
          <a:xfrm>
            <a:off x="4434198" y="3243369"/>
            <a:ext cx="1212364" cy="16758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ko-KR" altLang="en-US" sz="622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뉴스 기사 수집 및 분석</a:t>
            </a:r>
          </a:p>
        </p:txBody>
      </p:sp>
      <p:cxnSp>
        <p:nvCxnSpPr>
          <p:cNvPr id="127" name="직선 화살표 연결선 126">
            <a:extLst>
              <a:ext uri="{FF2B5EF4-FFF2-40B4-BE49-F238E27FC236}">
                <a16:creationId xmlns:a16="http://schemas.microsoft.com/office/drawing/2014/main" id="{8E55C032-23AD-45B2-8851-A00F4D936949}"/>
              </a:ext>
            </a:extLst>
          </p:cNvPr>
          <p:cNvCxnSpPr>
            <a:cxnSpLocks/>
          </p:cNvCxnSpPr>
          <p:nvPr/>
        </p:nvCxnSpPr>
        <p:spPr>
          <a:xfrm>
            <a:off x="5077678" y="5312835"/>
            <a:ext cx="0" cy="223147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4B7115EE-9A2E-4E2F-AB3B-B8A3CEBFEB66}"/>
              </a:ext>
            </a:extLst>
          </p:cNvPr>
          <p:cNvSpPr/>
          <p:nvPr/>
        </p:nvSpPr>
        <p:spPr>
          <a:xfrm>
            <a:off x="4433007" y="4879660"/>
            <a:ext cx="3092349" cy="380617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pPr marL="118668" indent="-118668">
              <a:buFont typeface="Arial" panose="020B0604020202020204" pitchFamily="34" charset="0"/>
              <a:buChar char="•"/>
            </a:pPr>
            <a:r>
              <a:rPr lang="ko-KR" altLang="en-US" sz="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사용자의 발음 및 강세를 분석하여 평가</a:t>
            </a:r>
            <a:endParaRPr lang="en-US" altLang="ko-KR" sz="8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18668" indent="-118668">
              <a:buFont typeface="Arial" panose="020B0604020202020204" pitchFamily="34" charset="0"/>
              <a:buChar char="•"/>
            </a:pPr>
            <a:r>
              <a:rPr lang="ko-KR" altLang="en-US" sz="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웨이브 넷 기반 </a:t>
            </a:r>
            <a:r>
              <a:rPr lang="ko-KR" altLang="en-US" sz="8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음성합성기술</a:t>
            </a:r>
            <a:r>
              <a:rPr lang="ko-KR" altLang="en-US" sz="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활용</a:t>
            </a: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08C118D2-0D03-4A99-B11E-3837B4BE1540}"/>
              </a:ext>
            </a:extLst>
          </p:cNvPr>
          <p:cNvSpPr/>
          <p:nvPr/>
        </p:nvSpPr>
        <p:spPr>
          <a:xfrm>
            <a:off x="4432996" y="4705945"/>
            <a:ext cx="1212364" cy="16758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ko-KR" altLang="en-US" sz="622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사용자 발음</a:t>
            </a:r>
            <a:r>
              <a:rPr lang="en-US" altLang="ko-KR" sz="622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622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강세 분석</a:t>
            </a:r>
          </a:p>
        </p:txBody>
      </p:sp>
      <p:grpSp>
        <p:nvGrpSpPr>
          <p:cNvPr id="134" name="그룹 133">
            <a:extLst>
              <a:ext uri="{FF2B5EF4-FFF2-40B4-BE49-F238E27FC236}">
                <a16:creationId xmlns:a16="http://schemas.microsoft.com/office/drawing/2014/main" id="{E87B58C3-5C74-4AC5-B056-D11D441F2176}"/>
              </a:ext>
            </a:extLst>
          </p:cNvPr>
          <p:cNvGrpSpPr/>
          <p:nvPr/>
        </p:nvGrpSpPr>
        <p:grpSpPr>
          <a:xfrm>
            <a:off x="7989407" y="3147727"/>
            <a:ext cx="1160874" cy="592728"/>
            <a:chOff x="9808464" y="929511"/>
            <a:chExt cx="2109216" cy="656568"/>
          </a:xfrm>
        </p:grpSpPr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339EC843-73B1-4DDA-939A-119CCE81D6BA}"/>
                </a:ext>
              </a:extLst>
            </p:cNvPr>
            <p:cNvSpPr/>
            <p:nvPr/>
          </p:nvSpPr>
          <p:spPr>
            <a:xfrm>
              <a:off x="9808464" y="1184367"/>
              <a:ext cx="2109216" cy="40171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46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8F531DEA-85E8-4135-B032-6FA04B36F25B}"/>
                </a:ext>
              </a:extLst>
            </p:cNvPr>
            <p:cNvSpPr/>
            <p:nvPr/>
          </p:nvSpPr>
          <p:spPr>
            <a:xfrm>
              <a:off x="9808464" y="929511"/>
              <a:ext cx="2109216" cy="254855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270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3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한영 번역 </a:t>
              </a:r>
              <a:r>
                <a:rPr lang="en-US" altLang="ko-KR" sz="83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API</a:t>
              </a:r>
              <a:endParaRPr lang="ko-KR" altLang="en-US" sz="83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37" name="그룹 136">
            <a:extLst>
              <a:ext uri="{FF2B5EF4-FFF2-40B4-BE49-F238E27FC236}">
                <a16:creationId xmlns:a16="http://schemas.microsoft.com/office/drawing/2014/main" id="{02D8CDC3-6016-40CC-A9AB-A3614B8805EB}"/>
              </a:ext>
            </a:extLst>
          </p:cNvPr>
          <p:cNvGrpSpPr/>
          <p:nvPr/>
        </p:nvGrpSpPr>
        <p:grpSpPr>
          <a:xfrm>
            <a:off x="7993984" y="3767824"/>
            <a:ext cx="1129191" cy="1133170"/>
            <a:chOff x="9808464" y="929511"/>
            <a:chExt cx="1277965" cy="816409"/>
          </a:xfrm>
        </p:grpSpPr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79FEF757-2E42-49D3-AAFB-83F2AE29C126}"/>
                </a:ext>
              </a:extLst>
            </p:cNvPr>
            <p:cNvSpPr/>
            <p:nvPr/>
          </p:nvSpPr>
          <p:spPr>
            <a:xfrm>
              <a:off x="9808464" y="1184367"/>
              <a:ext cx="1277965" cy="56155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46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EAFF7AD3-8EDB-493C-940C-4D706CFB2869}"/>
                </a:ext>
              </a:extLst>
            </p:cNvPr>
            <p:cNvSpPr/>
            <p:nvPr/>
          </p:nvSpPr>
          <p:spPr>
            <a:xfrm>
              <a:off x="9808464" y="929511"/>
              <a:ext cx="1277965" cy="254855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270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3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자연어 처리</a:t>
              </a:r>
              <a:endParaRPr lang="en-US" altLang="ko-KR" sz="83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ko-KR" altLang="en-US" sz="83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알고리즘</a:t>
              </a:r>
            </a:p>
          </p:txBody>
        </p:sp>
      </p:grp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83113251-F54D-4088-8A56-1C9312C92604}"/>
              </a:ext>
            </a:extLst>
          </p:cNvPr>
          <p:cNvCxnSpPr>
            <a:cxnSpLocks/>
            <a:endCxn id="135" idx="1"/>
          </p:cNvCxnSpPr>
          <p:nvPr/>
        </p:nvCxnSpPr>
        <p:spPr>
          <a:xfrm>
            <a:off x="7533979" y="3559129"/>
            <a:ext cx="455428" cy="0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2" name="Picture 4" descr="Ubuntu 16.04에 레디스(Redis) 설치, 실행 하기 | live and let live">
            <a:extLst>
              <a:ext uri="{FF2B5EF4-FFF2-40B4-BE49-F238E27FC236}">
                <a16:creationId xmlns:a16="http://schemas.microsoft.com/office/drawing/2014/main" id="{C1E26BCD-0697-40AF-B532-8B7E9A3800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2237" y="3743109"/>
            <a:ext cx="838209" cy="294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3" name="TextBox 142">
            <a:extLst>
              <a:ext uri="{FF2B5EF4-FFF2-40B4-BE49-F238E27FC236}">
                <a16:creationId xmlns:a16="http://schemas.microsoft.com/office/drawing/2014/main" id="{D3E3100C-76FB-491D-AC5E-0A5EA9BB427E}"/>
              </a:ext>
            </a:extLst>
          </p:cNvPr>
          <p:cNvSpPr txBox="1"/>
          <p:nvPr/>
        </p:nvSpPr>
        <p:spPr>
          <a:xfrm>
            <a:off x="6391692" y="2545856"/>
            <a:ext cx="1282405" cy="2201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8695" indent="-118695">
              <a:buFont typeface="Arial" panose="020B0604020202020204" pitchFamily="34" charset="0"/>
              <a:buChar char="•"/>
            </a:pPr>
            <a:r>
              <a:rPr lang="en-US" altLang="ko-KR" sz="83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Apache Tomcat                </a:t>
            </a:r>
          </a:p>
        </p:txBody>
      </p:sp>
      <p:cxnSp>
        <p:nvCxnSpPr>
          <p:cNvPr id="144" name="직선 화살표 연결선 143">
            <a:extLst>
              <a:ext uri="{FF2B5EF4-FFF2-40B4-BE49-F238E27FC236}">
                <a16:creationId xmlns:a16="http://schemas.microsoft.com/office/drawing/2014/main" id="{DB5B0A42-02E3-411D-AA91-F9183818277F}"/>
              </a:ext>
            </a:extLst>
          </p:cNvPr>
          <p:cNvCxnSpPr>
            <a:cxnSpLocks/>
          </p:cNvCxnSpPr>
          <p:nvPr/>
        </p:nvCxnSpPr>
        <p:spPr>
          <a:xfrm>
            <a:off x="6920365" y="5302456"/>
            <a:ext cx="0" cy="223147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5" name="그룹 144">
            <a:extLst>
              <a:ext uri="{FF2B5EF4-FFF2-40B4-BE49-F238E27FC236}">
                <a16:creationId xmlns:a16="http://schemas.microsoft.com/office/drawing/2014/main" id="{10126F8D-9A03-4E9E-AA77-A6EA4615D290}"/>
              </a:ext>
            </a:extLst>
          </p:cNvPr>
          <p:cNvGrpSpPr/>
          <p:nvPr/>
        </p:nvGrpSpPr>
        <p:grpSpPr>
          <a:xfrm>
            <a:off x="131616" y="3461631"/>
            <a:ext cx="1228223" cy="1151241"/>
            <a:chOff x="9808464" y="901764"/>
            <a:chExt cx="2109216" cy="1289651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2DF6DF7E-0AE0-415C-8DED-6302B6C9016E}"/>
                </a:ext>
              </a:extLst>
            </p:cNvPr>
            <p:cNvSpPr/>
            <p:nvPr/>
          </p:nvSpPr>
          <p:spPr>
            <a:xfrm>
              <a:off x="9808464" y="1166360"/>
              <a:ext cx="2109216" cy="102505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ko-KR" altLang="en-US" sz="83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2D6A1E02-747C-4716-A6EC-D528874D4E0F}"/>
                </a:ext>
              </a:extLst>
            </p:cNvPr>
            <p:cNvSpPr/>
            <p:nvPr/>
          </p:nvSpPr>
          <p:spPr>
            <a:xfrm>
              <a:off x="9808464" y="901764"/>
              <a:ext cx="2109216" cy="264596"/>
            </a:xfrm>
            <a:prstGeom prst="rect">
              <a:avLst/>
            </a:prstGeom>
            <a:grpFill/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3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사용자</a:t>
              </a:r>
            </a:p>
          </p:txBody>
        </p:sp>
      </p:grpSp>
      <p:pic>
        <p:nvPicPr>
          <p:cNvPr id="148" name="Picture 42" descr="학생 - 무료 컴퓨터개 아이콘">
            <a:extLst>
              <a:ext uri="{FF2B5EF4-FFF2-40B4-BE49-F238E27FC236}">
                <a16:creationId xmlns:a16="http://schemas.microsoft.com/office/drawing/2014/main" id="{DB7DABAC-7BE1-494F-833A-106CF7C9C2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776" y="3753190"/>
            <a:ext cx="891898" cy="787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9" name="화살표: 오른쪽 148">
            <a:extLst>
              <a:ext uri="{FF2B5EF4-FFF2-40B4-BE49-F238E27FC236}">
                <a16:creationId xmlns:a16="http://schemas.microsoft.com/office/drawing/2014/main" id="{462A14C1-47AC-469A-A38C-426643CB95F3}"/>
              </a:ext>
            </a:extLst>
          </p:cNvPr>
          <p:cNvSpPr/>
          <p:nvPr/>
        </p:nvSpPr>
        <p:spPr>
          <a:xfrm>
            <a:off x="1437541" y="3783591"/>
            <a:ext cx="619250" cy="86175"/>
          </a:xfrm>
          <a:prstGeom prst="rightArrow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46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0" name="화살표: 오른쪽 149">
            <a:extLst>
              <a:ext uri="{FF2B5EF4-FFF2-40B4-BE49-F238E27FC236}">
                <a16:creationId xmlns:a16="http://schemas.microsoft.com/office/drawing/2014/main" id="{B3798480-CAB9-4F38-9865-E875F0C23216}"/>
              </a:ext>
            </a:extLst>
          </p:cNvPr>
          <p:cNvSpPr/>
          <p:nvPr/>
        </p:nvSpPr>
        <p:spPr>
          <a:xfrm rot="10800000">
            <a:off x="1432341" y="4154538"/>
            <a:ext cx="619250" cy="86175"/>
          </a:xfrm>
          <a:prstGeom prst="rightArrow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46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31C9CA94-C41F-4C1C-B430-9188E79B91FB}"/>
              </a:ext>
            </a:extLst>
          </p:cNvPr>
          <p:cNvSpPr txBox="1"/>
          <p:nvPr/>
        </p:nvSpPr>
        <p:spPr>
          <a:xfrm>
            <a:off x="1400654" y="4241352"/>
            <a:ext cx="707245" cy="2097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63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학습 콘텐츠</a:t>
            </a: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BF6E69CD-036E-40C0-8DA5-EAF883A31983}"/>
              </a:ext>
            </a:extLst>
          </p:cNvPr>
          <p:cNvSpPr txBox="1"/>
          <p:nvPr/>
        </p:nvSpPr>
        <p:spPr>
          <a:xfrm>
            <a:off x="1358753" y="3609320"/>
            <a:ext cx="805029" cy="2097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63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사용자 데이터</a:t>
            </a:r>
          </a:p>
        </p:txBody>
      </p:sp>
      <p:pic>
        <p:nvPicPr>
          <p:cNvPr id="153" name="Picture 2" descr="Kakao i 번역">
            <a:extLst>
              <a:ext uri="{FF2B5EF4-FFF2-40B4-BE49-F238E27FC236}">
                <a16:creationId xmlns:a16="http://schemas.microsoft.com/office/drawing/2014/main" id="{EA3E55A9-2B17-4C88-A621-7DD3BC3FB5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090337" y="3403598"/>
            <a:ext cx="1032838" cy="317270"/>
          </a:xfrm>
          <a:prstGeom prst="rect">
            <a:avLst/>
          </a:prstGeom>
          <a:solidFill>
            <a:schemeClr val="accent1"/>
          </a:solidFill>
        </p:spPr>
      </p:pic>
      <p:pic>
        <p:nvPicPr>
          <p:cNvPr id="154" name="Picture 2" descr="플라스크(Flask) #1_ 파이썬 웹 프레임 워크 플라스크 시작하기">
            <a:extLst>
              <a:ext uri="{FF2B5EF4-FFF2-40B4-BE49-F238E27FC236}">
                <a16:creationId xmlns:a16="http://schemas.microsoft.com/office/drawing/2014/main" id="{39E9DF03-E771-4331-8600-7A6599A512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4265" y="4963398"/>
            <a:ext cx="669632" cy="247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B42ED9F4-3BD9-4B66-BC13-88AEF7A21125}"/>
              </a:ext>
            </a:extLst>
          </p:cNvPr>
          <p:cNvSpPr/>
          <p:nvPr/>
        </p:nvSpPr>
        <p:spPr>
          <a:xfrm>
            <a:off x="2171596" y="3530160"/>
            <a:ext cx="1937151" cy="943200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83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57" name="Picture 8" descr="Do php mysql html css javascript related work by Jcode1">
            <a:extLst>
              <a:ext uri="{FF2B5EF4-FFF2-40B4-BE49-F238E27FC236}">
                <a16:creationId xmlns:a16="http://schemas.microsoft.com/office/drawing/2014/main" id="{21469E42-347B-433C-8BD5-900E77BCDF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5639" y="3684772"/>
            <a:ext cx="672363" cy="672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8" name="Picture 6" descr="How to Install Nodejs in AWS EC2 in a proper way - Cloudnweb">
            <a:extLst>
              <a:ext uri="{FF2B5EF4-FFF2-40B4-BE49-F238E27FC236}">
                <a16:creationId xmlns:a16="http://schemas.microsoft.com/office/drawing/2014/main" id="{6A51B3D9-0B88-434C-9A9E-065953C7C2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5138" y="3952240"/>
            <a:ext cx="621760" cy="436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0" name="Picture 12" descr="Spring] Spring Framework란? 기본 개념 핵심 정리">
            <a:extLst>
              <a:ext uri="{FF2B5EF4-FFF2-40B4-BE49-F238E27FC236}">
                <a16:creationId xmlns:a16="http://schemas.microsoft.com/office/drawing/2014/main" id="{0F7704BF-8D11-4BDB-839B-3B28A20DB4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3685" y="3911600"/>
            <a:ext cx="612017" cy="426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C33E233D-84CC-4291-B0D2-A7D5B3B878B1}"/>
              </a:ext>
            </a:extLst>
          </p:cNvPr>
          <p:cNvSpPr/>
          <p:nvPr/>
        </p:nvSpPr>
        <p:spPr>
          <a:xfrm>
            <a:off x="4298210" y="3199576"/>
            <a:ext cx="3332102" cy="2117725"/>
          </a:xfrm>
          <a:prstGeom prst="rect">
            <a:avLst/>
          </a:prstGeom>
          <a:solidFill>
            <a:srgbClr val="F08C01">
              <a:alpha val="29804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ko-Kore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C032A9AB-58EF-426C-8970-E91BD975D774}"/>
              </a:ext>
            </a:extLst>
          </p:cNvPr>
          <p:cNvSpPr/>
          <p:nvPr/>
        </p:nvSpPr>
        <p:spPr>
          <a:xfrm>
            <a:off x="2159211" y="2262330"/>
            <a:ext cx="1989084" cy="2251141"/>
          </a:xfrm>
          <a:prstGeom prst="rect">
            <a:avLst/>
          </a:prstGeom>
          <a:solidFill>
            <a:srgbClr val="F08C01">
              <a:alpha val="29804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ko-Kore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60F22273-15B9-4C58-AE5E-488AC3DE060B}"/>
              </a:ext>
            </a:extLst>
          </p:cNvPr>
          <p:cNvSpPr/>
          <p:nvPr/>
        </p:nvSpPr>
        <p:spPr>
          <a:xfrm>
            <a:off x="4295523" y="5472157"/>
            <a:ext cx="3447927" cy="1013454"/>
          </a:xfrm>
          <a:prstGeom prst="rect">
            <a:avLst/>
          </a:prstGeom>
          <a:solidFill>
            <a:srgbClr val="F08C01">
              <a:alpha val="29804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ko-Kore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4" name="모서리가 둥근 직사각형 161">
            <a:extLst>
              <a:ext uri="{FF2B5EF4-FFF2-40B4-BE49-F238E27FC236}">
                <a16:creationId xmlns:a16="http://schemas.microsoft.com/office/drawing/2014/main" id="{21DA40C0-882E-4304-9519-E7FCFDDA73CB}"/>
              </a:ext>
            </a:extLst>
          </p:cNvPr>
          <p:cNvSpPr/>
          <p:nvPr/>
        </p:nvSpPr>
        <p:spPr>
          <a:xfrm>
            <a:off x="9237775" y="1646732"/>
            <a:ext cx="2883265" cy="5006046"/>
          </a:xfrm>
          <a:prstGeom prst="roundRect">
            <a:avLst>
              <a:gd name="adj" fmla="val 1134"/>
            </a:avLst>
          </a:prstGeom>
          <a:solidFill>
            <a:srgbClr val="F8F8F8"/>
          </a:solidFill>
          <a:ln w="25400">
            <a:solidFill>
              <a:srgbClr val="313946"/>
            </a:solidFill>
            <a:prstDash val="solid"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marL="180975" indent="-180975">
              <a:buFont typeface="+mj-ea"/>
              <a:buAutoNum type="circleNumDbPlain"/>
            </a:pPr>
            <a:r>
              <a:rPr lang="ko-KR" altLang="en-US" sz="1400" b="1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600" b="1" spc="-150" dirty="0">
                <a:solidFill>
                  <a:srgbClr val="E2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다양한 디바이스</a:t>
            </a:r>
            <a:r>
              <a:rPr lang="ko-KR" altLang="en-US" sz="1400" b="1" spc="-150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ko-KR" altLang="en-US" sz="1400" b="1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활용이  가능하도록</a:t>
            </a:r>
            <a:br>
              <a:rPr lang="en-US" altLang="ko-KR" sz="1400" b="1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1400" b="1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반응형 웹 으로 구현  </a:t>
            </a:r>
            <a:endParaRPr lang="en-US" altLang="ko-KR" sz="1400" b="1" spc="-150" dirty="0">
              <a:solidFill>
                <a:schemeClr val="tx1">
                  <a:lumMod val="65000"/>
                  <a:lumOff val="3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80975" indent="-180975">
              <a:buFont typeface="+mj-ea"/>
              <a:buAutoNum type="circleNumDbPlain"/>
            </a:pPr>
            <a:endParaRPr lang="en-US" altLang="ko-KR" sz="1400" b="1" spc="-150" dirty="0">
              <a:solidFill>
                <a:schemeClr val="tx1">
                  <a:lumMod val="65000"/>
                  <a:lumOff val="3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61400" indent="-261400">
              <a:buFont typeface="+mj-ea"/>
              <a:buAutoNum type="circleNumDbPlain"/>
            </a:pPr>
            <a:r>
              <a:rPr lang="en-US" altLang="ko-KR" sz="1400" b="1" spc="-217" dirty="0" err="1">
                <a:solidFill>
                  <a:srgbClr val="59595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Jsoup</a:t>
            </a:r>
            <a:r>
              <a:rPr lang="en-US" altLang="ko-KR" sz="1400" b="1" spc="-217" dirty="0">
                <a:solidFill>
                  <a:srgbClr val="59595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400" b="1" spc="-217" dirty="0">
                <a:solidFill>
                  <a:srgbClr val="59595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라이브러리를  활용하여  </a:t>
            </a:r>
            <a:br>
              <a:rPr lang="en-US" altLang="ko-KR" sz="1400" b="1" spc="-217" dirty="0">
                <a:solidFill>
                  <a:srgbClr val="59595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1400" b="1" spc="-217" dirty="0">
                <a:solidFill>
                  <a:srgbClr val="59595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뉴스 빅데이터를 수집하고  </a:t>
            </a:r>
            <a:br>
              <a:rPr lang="en-US" altLang="ko-KR" sz="1400" b="1" spc="-217" dirty="0">
                <a:solidFill>
                  <a:srgbClr val="59595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400" b="1" spc="-217" dirty="0" err="1">
                <a:solidFill>
                  <a:srgbClr val="59595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CoreNLP</a:t>
            </a:r>
            <a:r>
              <a:rPr lang="ko-KR" altLang="en-US" sz="1400" b="1" spc="-217" dirty="0">
                <a:solidFill>
                  <a:srgbClr val="59595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 </a:t>
            </a:r>
            <a:r>
              <a:rPr lang="ko-KR" altLang="en-US" sz="1600" b="1" spc="-217" dirty="0">
                <a:solidFill>
                  <a:srgbClr val="E2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자연어 처리</a:t>
            </a:r>
            <a:r>
              <a:rPr lang="ko-KR" altLang="en-US" sz="1400" b="1" spc="-217" dirty="0">
                <a:solidFill>
                  <a:srgbClr val="59595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해</a:t>
            </a:r>
            <a:br>
              <a:rPr lang="en-US" altLang="ko-KR" sz="1600" b="1" spc="-217" dirty="0">
                <a:solidFill>
                  <a:srgbClr val="E2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1600" b="1" spc="-217" dirty="0">
                <a:solidFill>
                  <a:srgbClr val="E2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최신뉴스 정보 및  학습자료를  제공</a:t>
            </a:r>
            <a:endParaRPr lang="en-US" altLang="ko-KR" sz="1600" b="1" spc="-217" dirty="0">
              <a:solidFill>
                <a:srgbClr val="E2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80975" indent="-180975">
              <a:buFont typeface="+mj-ea"/>
              <a:buAutoNum type="circleNumDbPlain"/>
            </a:pPr>
            <a:endParaRPr lang="en-US" altLang="ko-KR" sz="1400" b="1" spc="-150" dirty="0">
              <a:solidFill>
                <a:schemeClr val="tx1">
                  <a:lumMod val="65000"/>
                  <a:lumOff val="3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80975" indent="-180975">
              <a:buFont typeface="+mj-ea"/>
              <a:buAutoNum type="circleNumDbPlain"/>
            </a:pPr>
            <a:r>
              <a:rPr lang="ko-KR" altLang="en-US" sz="1400" b="1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수집된  빅 데이터 는 특성에 따라 </a:t>
            </a:r>
            <a:br>
              <a:rPr lang="en-US" altLang="ko-KR" sz="1400" b="1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400" b="1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MySQL</a:t>
            </a:r>
            <a:r>
              <a:rPr lang="ko-KR" altLang="en-US" sz="1400" b="1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과 </a:t>
            </a:r>
            <a:r>
              <a:rPr lang="en-US" altLang="ko-KR" sz="1400" b="1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MongoDB</a:t>
            </a:r>
            <a:r>
              <a:rPr lang="ko-KR" altLang="en-US" sz="1400" b="1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 저장되며</a:t>
            </a:r>
            <a:br>
              <a:rPr lang="en-US" altLang="ko-KR" sz="1400" b="1" spc="-150" dirty="0">
                <a:solidFill>
                  <a:srgbClr val="E2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1400" b="1" spc="-150" dirty="0">
                <a:solidFill>
                  <a:srgbClr val="E2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빅 데이터 분석</a:t>
            </a:r>
            <a:r>
              <a:rPr lang="ko-KR" altLang="en-US" sz="1400" b="1" spc="-150" dirty="0">
                <a:solidFill>
                  <a:srgbClr val="59595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및 처리로 활용될 </a:t>
            </a:r>
            <a:br>
              <a:rPr lang="en-US" altLang="ko-KR" sz="1600" b="1" spc="-150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1400" b="1" spc="-150" dirty="0">
                <a:solidFill>
                  <a:srgbClr val="59595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뉴스데이터 약 </a:t>
            </a:r>
            <a:r>
              <a:rPr lang="en-US" altLang="ko-KR" sz="1600" b="1" spc="-150" dirty="0">
                <a:solidFill>
                  <a:srgbClr val="E2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7G </a:t>
            </a:r>
            <a:r>
              <a:rPr lang="ko-KR" altLang="en-US" sz="1600" b="1" spc="-150" dirty="0">
                <a:solidFill>
                  <a:srgbClr val="E2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보유 중</a:t>
            </a:r>
            <a:endParaRPr lang="en-US" altLang="ko-KR" sz="1600" b="1" spc="-150" dirty="0">
              <a:solidFill>
                <a:srgbClr val="E2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80975" indent="-180975">
              <a:buFont typeface="+mj-ea"/>
              <a:buAutoNum type="circleNumDbPlain"/>
            </a:pPr>
            <a:endParaRPr lang="en-US" altLang="ko-KR" sz="1400" b="1" spc="-150" dirty="0">
              <a:solidFill>
                <a:schemeClr val="tx1">
                  <a:lumMod val="65000"/>
                  <a:lumOff val="3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80975" indent="-180975">
              <a:buFont typeface="+mj-ea"/>
              <a:buAutoNum type="circleNumDbPlain"/>
            </a:pPr>
            <a:r>
              <a:rPr lang="en-US" altLang="ko-KR" sz="1400" b="1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Python Flask</a:t>
            </a:r>
            <a:r>
              <a:rPr lang="ko-KR" altLang="en-US" sz="1400" b="1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 구현한 </a:t>
            </a:r>
            <a:r>
              <a:rPr lang="ko-KR" altLang="en-US" sz="1600" b="1" spc="-150" dirty="0">
                <a:solidFill>
                  <a:srgbClr val="E2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음성 분석</a:t>
            </a:r>
            <a:br>
              <a:rPr lang="en-US" altLang="ko-KR" sz="1600" b="1" spc="-150" dirty="0">
                <a:solidFill>
                  <a:srgbClr val="E2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1600" b="1" spc="-150" dirty="0">
                <a:solidFill>
                  <a:srgbClr val="E2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알고리즘</a:t>
            </a:r>
            <a:r>
              <a:rPr lang="ko-KR" altLang="en-US" sz="1400" b="1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은 </a:t>
            </a:r>
            <a:r>
              <a:rPr lang="en-US" altLang="ko-KR" sz="1400" b="1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400" b="1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사용자의</a:t>
            </a:r>
            <a:br>
              <a:rPr lang="en-US" altLang="ko-KR" sz="1400" b="1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1600" b="1" spc="-150" dirty="0">
                <a:solidFill>
                  <a:srgbClr val="E2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강세 및 발음의 교정방향</a:t>
            </a:r>
            <a:r>
              <a:rPr lang="ko-KR" altLang="en-US" sz="1400" b="1" spc="-150" dirty="0">
                <a:solidFill>
                  <a:srgbClr val="59595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을 </a:t>
            </a:r>
            <a:br>
              <a:rPr lang="en-US" altLang="ko-KR" sz="1400" b="1" spc="-150" dirty="0">
                <a:solidFill>
                  <a:srgbClr val="59595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1400" b="1" spc="-150" dirty="0">
                <a:solidFill>
                  <a:srgbClr val="59595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사용자에 제공</a:t>
            </a:r>
          </a:p>
          <a:p>
            <a:pPr marL="180975" indent="-180975">
              <a:buFont typeface="+mj-ea"/>
              <a:buAutoNum type="circleNumDbPlain"/>
            </a:pPr>
            <a:endParaRPr lang="en-US" altLang="ko-KR" sz="1400" b="1" spc="-15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5" name="모서리가 둥근 직사각형 165">
            <a:extLst>
              <a:ext uri="{FF2B5EF4-FFF2-40B4-BE49-F238E27FC236}">
                <a16:creationId xmlns:a16="http://schemas.microsoft.com/office/drawing/2014/main" id="{17973E8D-5774-4707-A23C-6188BB90B672}"/>
              </a:ext>
            </a:extLst>
          </p:cNvPr>
          <p:cNvSpPr/>
          <p:nvPr/>
        </p:nvSpPr>
        <p:spPr>
          <a:xfrm>
            <a:off x="106677" y="1723699"/>
            <a:ext cx="9043604" cy="350887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z="1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빅데이터를</a:t>
            </a:r>
            <a:r>
              <a:rPr kumimoji="1" lang="ko-KR" altLang="en-US" sz="1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활용한 영어학습 애플리케이션 </a:t>
            </a:r>
            <a:r>
              <a:rPr kumimoji="1" lang="ko-KR" altLang="en-US" sz="14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플랫폼 구성도</a:t>
            </a:r>
            <a:endParaRPr kumimoji="1" lang="ko-Kore-KR" altLang="en-US" sz="14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66" name="그림 11" descr="ob3.png">
            <a:extLst>
              <a:ext uri="{FF2B5EF4-FFF2-40B4-BE49-F238E27FC236}">
                <a16:creationId xmlns:a16="http://schemas.microsoft.com/office/drawing/2014/main" id="{A0C0C69C-EB33-4EBC-91BA-EFDEF370D14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9930518" y="6745861"/>
            <a:ext cx="2155825" cy="5598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7" name="사각형: 둥근 모서리 11">
            <a:extLst>
              <a:ext uri="{FF2B5EF4-FFF2-40B4-BE49-F238E27FC236}">
                <a16:creationId xmlns:a16="http://schemas.microsoft.com/office/drawing/2014/main" id="{3C620321-2F4E-4725-A087-5C5168B34B6D}"/>
              </a:ext>
            </a:extLst>
          </p:cNvPr>
          <p:cNvSpPr/>
          <p:nvPr/>
        </p:nvSpPr>
        <p:spPr>
          <a:xfrm>
            <a:off x="2138174" y="2218153"/>
            <a:ext cx="2013471" cy="2282127"/>
          </a:xfrm>
          <a:prstGeom prst="roundRect">
            <a:avLst>
              <a:gd name="adj" fmla="val 3394"/>
            </a:avLst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8" name="사각형: 둥근 모서리 11">
            <a:extLst>
              <a:ext uri="{FF2B5EF4-FFF2-40B4-BE49-F238E27FC236}">
                <a16:creationId xmlns:a16="http://schemas.microsoft.com/office/drawing/2014/main" id="{B080D4D9-6044-4314-9449-CEEF0E883092}"/>
              </a:ext>
            </a:extLst>
          </p:cNvPr>
          <p:cNvSpPr/>
          <p:nvPr/>
        </p:nvSpPr>
        <p:spPr>
          <a:xfrm>
            <a:off x="4271404" y="3200285"/>
            <a:ext cx="3332102" cy="2155178"/>
          </a:xfrm>
          <a:prstGeom prst="roundRect">
            <a:avLst>
              <a:gd name="adj" fmla="val 3394"/>
            </a:avLst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9" name="사각형: 둥근 모서리 11">
            <a:extLst>
              <a:ext uri="{FF2B5EF4-FFF2-40B4-BE49-F238E27FC236}">
                <a16:creationId xmlns:a16="http://schemas.microsoft.com/office/drawing/2014/main" id="{78B6AA9B-C97F-4986-8A42-9B132F254548}"/>
              </a:ext>
            </a:extLst>
          </p:cNvPr>
          <p:cNvSpPr/>
          <p:nvPr/>
        </p:nvSpPr>
        <p:spPr>
          <a:xfrm>
            <a:off x="4279828" y="5490621"/>
            <a:ext cx="3435263" cy="1041412"/>
          </a:xfrm>
          <a:prstGeom prst="roundRect">
            <a:avLst>
              <a:gd name="adj" fmla="val 3394"/>
            </a:avLst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1" name="사각형: 둥근 모서리 11">
            <a:extLst>
              <a:ext uri="{FF2B5EF4-FFF2-40B4-BE49-F238E27FC236}">
                <a16:creationId xmlns:a16="http://schemas.microsoft.com/office/drawing/2014/main" id="{E9F1C238-062A-400F-A8B5-7AE73AC92950}"/>
              </a:ext>
            </a:extLst>
          </p:cNvPr>
          <p:cNvSpPr/>
          <p:nvPr/>
        </p:nvSpPr>
        <p:spPr>
          <a:xfrm>
            <a:off x="4392789" y="2576099"/>
            <a:ext cx="3157480" cy="561728"/>
          </a:xfrm>
          <a:prstGeom prst="roundRect">
            <a:avLst>
              <a:gd name="adj" fmla="val 3394"/>
            </a:avLst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73" name="그래픽 172" descr="배지">
            <a:extLst>
              <a:ext uri="{FF2B5EF4-FFF2-40B4-BE49-F238E27FC236}">
                <a16:creationId xmlns:a16="http://schemas.microsoft.com/office/drawing/2014/main" id="{F6AF8201-202D-4141-84D4-0DFF3619422C}"/>
              </a:ext>
            </a:extLst>
          </p:cNvPr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033527" y="3131681"/>
            <a:ext cx="420241" cy="415585"/>
          </a:xfrm>
          <a:prstGeom prst="rect">
            <a:avLst/>
          </a:prstGeom>
        </p:spPr>
      </p:pic>
      <p:pic>
        <p:nvPicPr>
          <p:cNvPr id="174" name="그래픽 173" descr="배지 3">
            <a:extLst>
              <a:ext uri="{FF2B5EF4-FFF2-40B4-BE49-F238E27FC236}">
                <a16:creationId xmlns:a16="http://schemas.microsoft.com/office/drawing/2014/main" id="{70A7E430-6091-490F-B353-B77D364F2122}"/>
              </a:ext>
            </a:extLst>
          </p:cNvPr>
          <p:cNvPicPr>
            <a:picLocks noChangeAspect="1"/>
          </p:cNvPicPr>
          <p:nvPr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4035395" y="5401229"/>
            <a:ext cx="420241" cy="415585"/>
          </a:xfrm>
          <a:prstGeom prst="rect">
            <a:avLst/>
          </a:prstGeom>
        </p:spPr>
      </p:pic>
      <p:pic>
        <p:nvPicPr>
          <p:cNvPr id="175" name="그래픽 174" descr="배지 1">
            <a:extLst>
              <a:ext uri="{FF2B5EF4-FFF2-40B4-BE49-F238E27FC236}">
                <a16:creationId xmlns:a16="http://schemas.microsoft.com/office/drawing/2014/main" id="{65A41C2A-D2C9-4DD6-9091-BE56ABFF08D2}"/>
              </a:ext>
            </a:extLst>
          </p:cNvPr>
          <p:cNvPicPr>
            <a:picLocks noChangeAspect="1"/>
          </p:cNvPicPr>
          <p:nvPr/>
        </p:nvPicPr>
        <p:blipFill>
          <a:blip r:embed="rId19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886327" y="2180931"/>
            <a:ext cx="403686" cy="403686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F88A9160-AA69-4941-8BE5-D0C1471C52F7}"/>
              </a:ext>
            </a:extLst>
          </p:cNvPr>
          <p:cNvGrpSpPr/>
          <p:nvPr/>
        </p:nvGrpSpPr>
        <p:grpSpPr>
          <a:xfrm>
            <a:off x="-214604" y="4469364"/>
            <a:ext cx="4702634" cy="2307284"/>
            <a:chOff x="4024282" y="1651681"/>
            <a:chExt cx="5011105" cy="2307284"/>
          </a:xfrm>
          <a:gradFill>
            <a:gsLst>
              <a:gs pos="0">
                <a:schemeClr val="accent3">
                  <a:satMod val="103000"/>
                  <a:lumMod val="102000"/>
                  <a:tint val="94000"/>
                </a:schemeClr>
              </a:gs>
              <a:gs pos="50000">
                <a:schemeClr val="accent3">
                  <a:satMod val="110000"/>
                  <a:lumMod val="100000"/>
                  <a:shade val="100000"/>
                </a:schemeClr>
              </a:gs>
              <a:gs pos="100000">
                <a:schemeClr val="accent3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10" name="이등변 삼각형 9">
              <a:extLst>
                <a:ext uri="{FF2B5EF4-FFF2-40B4-BE49-F238E27FC236}">
                  <a16:creationId xmlns:a16="http://schemas.microsoft.com/office/drawing/2014/main" id="{626FCB9F-E318-4B24-87CF-25E48CD5BA04}"/>
                </a:ext>
              </a:extLst>
            </p:cNvPr>
            <p:cNvSpPr/>
            <p:nvPr/>
          </p:nvSpPr>
          <p:spPr>
            <a:xfrm rot="6282305">
              <a:off x="7366320" y="1943844"/>
              <a:ext cx="400740" cy="2937395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폭발: 14pt 7">
              <a:extLst>
                <a:ext uri="{FF2B5EF4-FFF2-40B4-BE49-F238E27FC236}">
                  <a16:creationId xmlns:a16="http://schemas.microsoft.com/office/drawing/2014/main" id="{F06EB28A-0D63-4AAC-9998-BE72F3F61308}"/>
                </a:ext>
              </a:extLst>
            </p:cNvPr>
            <p:cNvSpPr/>
            <p:nvPr/>
          </p:nvSpPr>
          <p:spPr>
            <a:xfrm>
              <a:off x="4024282" y="1651681"/>
              <a:ext cx="3132034" cy="2307284"/>
            </a:xfrm>
            <a:prstGeom prst="irregularSeal2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D1CACD2F-6456-4CCB-8674-0ABF62F581B2}"/>
              </a:ext>
            </a:extLst>
          </p:cNvPr>
          <p:cNvSpPr txBox="1"/>
          <p:nvPr/>
        </p:nvSpPr>
        <p:spPr>
          <a:xfrm>
            <a:off x="419878" y="5141168"/>
            <a:ext cx="16674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2011~2020</a:t>
            </a:r>
            <a:r>
              <a:rPr lang="ko-KR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년</a:t>
            </a:r>
            <a:endParaRPr lang="en-US" altLang="ko-KR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뉴스데이터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FB5C89-6670-4F46-9FF1-550EEDC71E84}"/>
              </a:ext>
            </a:extLst>
          </p:cNvPr>
          <p:cNvSpPr txBox="1"/>
          <p:nvPr/>
        </p:nvSpPr>
        <p:spPr>
          <a:xfrm>
            <a:off x="363895" y="5766318"/>
            <a:ext cx="193674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약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500" b="1" dirty="0">
                <a:solidFill>
                  <a:srgbClr val="E2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7.3G </a:t>
            </a:r>
            <a:r>
              <a:rPr lang="ko-KR" altLang="en-US" sz="2500" b="1" dirty="0">
                <a:solidFill>
                  <a:srgbClr val="E2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보유</a:t>
            </a:r>
          </a:p>
        </p:txBody>
      </p:sp>
      <p:pic>
        <p:nvPicPr>
          <p:cNvPr id="172" name="그래픽 171" descr="배지 4">
            <a:extLst>
              <a:ext uri="{FF2B5EF4-FFF2-40B4-BE49-F238E27FC236}">
                <a16:creationId xmlns:a16="http://schemas.microsoft.com/office/drawing/2014/main" id="{74DA64B4-A6BC-47EB-B3FF-815B1FC56360}"/>
              </a:ext>
            </a:extLst>
          </p:cNvPr>
          <p:cNvPicPr>
            <a:picLocks noChangeAspect="1"/>
          </p:cNvPicPr>
          <p:nvPr/>
        </p:nvPicPr>
        <p:blipFill>
          <a:blip r:embed="rId21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4035161" y="2424428"/>
            <a:ext cx="426799" cy="422071"/>
          </a:xfrm>
          <a:prstGeom prst="rect">
            <a:avLst/>
          </a:prstGeom>
        </p:spPr>
      </p:pic>
      <p:pic>
        <p:nvPicPr>
          <p:cNvPr id="19" name="Picture 2" descr="CoreNLP - LF AI Landscape">
            <a:extLst>
              <a:ext uri="{FF2B5EF4-FFF2-40B4-BE49-F238E27FC236}">
                <a16:creationId xmlns:a16="http://schemas.microsoft.com/office/drawing/2014/main" id="{7799BFB0-F550-4157-AA9E-50F7EA9B5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5527" y="4197815"/>
            <a:ext cx="584153" cy="670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1EEDF5E2-9922-43B6-AC3D-CAFCF1C66F92}"/>
              </a:ext>
            </a:extLst>
          </p:cNvPr>
          <p:cNvCxnSpPr>
            <a:cxnSpLocks/>
          </p:cNvCxnSpPr>
          <p:nvPr/>
        </p:nvCxnSpPr>
        <p:spPr>
          <a:xfrm flipV="1">
            <a:off x="7519030" y="3925705"/>
            <a:ext cx="481002" cy="4126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2" descr="텐서 플로우 2.0 강좌 1 - 텐서플로우 설치">
            <a:extLst>
              <a:ext uri="{FF2B5EF4-FFF2-40B4-BE49-F238E27FC236}">
                <a16:creationId xmlns:a16="http://schemas.microsoft.com/office/drawing/2014/main" id="{1A358E78-37EA-4BBA-BEC3-780CA12BA6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7040" y="2802254"/>
            <a:ext cx="453389" cy="278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74F6A0A8-AEC5-48F0-A96B-D40EB5AA9108}"/>
              </a:ext>
            </a:extLst>
          </p:cNvPr>
          <p:cNvSpPr/>
          <p:nvPr/>
        </p:nvSpPr>
        <p:spPr>
          <a:xfrm>
            <a:off x="4409079" y="2599048"/>
            <a:ext cx="3124900" cy="524273"/>
          </a:xfrm>
          <a:prstGeom prst="rect">
            <a:avLst/>
          </a:prstGeom>
          <a:solidFill>
            <a:srgbClr val="F08C01">
              <a:alpha val="29804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ko-Kore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416075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1B81D226-9692-4A4E-9C0F-22D638E7FD1D}"/>
              </a:ext>
            </a:extLst>
          </p:cNvPr>
          <p:cNvGrpSpPr/>
          <p:nvPr/>
        </p:nvGrpSpPr>
        <p:grpSpPr>
          <a:xfrm>
            <a:off x="913567" y="2638862"/>
            <a:ext cx="5008987" cy="1606568"/>
            <a:chOff x="7606264" y="4100907"/>
            <a:chExt cx="4303136" cy="2169919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E347E27A-2957-4046-9960-B1B853FB0D37}"/>
                </a:ext>
              </a:extLst>
            </p:cNvPr>
            <p:cNvGrpSpPr/>
            <p:nvPr/>
          </p:nvGrpSpPr>
          <p:grpSpPr>
            <a:xfrm>
              <a:off x="7606264" y="4100907"/>
              <a:ext cx="4303136" cy="2169919"/>
              <a:chOff x="1568624" y="1988840"/>
              <a:chExt cx="2733890" cy="1765212"/>
            </a:xfrm>
          </p:grpSpPr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156DB96D-D7D8-B947-B09F-141526D36871}"/>
                  </a:ext>
                </a:extLst>
              </p:cNvPr>
              <p:cNvSpPr/>
              <p:nvPr/>
            </p:nvSpPr>
            <p:spPr>
              <a:xfrm>
                <a:off x="1568624" y="1988840"/>
                <a:ext cx="2733890" cy="176521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0E32C25A-CF71-8344-AAC1-189E049E0C2B}"/>
                  </a:ext>
                </a:extLst>
              </p:cNvPr>
              <p:cNvGrpSpPr/>
              <p:nvPr/>
            </p:nvGrpSpPr>
            <p:grpSpPr>
              <a:xfrm>
                <a:off x="1568624" y="1994313"/>
                <a:ext cx="2733890" cy="1759739"/>
                <a:chOff x="850300" y="2310125"/>
                <a:chExt cx="2491136" cy="1759739"/>
              </a:xfrm>
            </p:grpSpPr>
            <p:grpSp>
              <p:nvGrpSpPr>
                <p:cNvPr id="13" name="그룹 12">
                  <a:extLst>
                    <a:ext uri="{FF2B5EF4-FFF2-40B4-BE49-F238E27FC236}">
                      <a16:creationId xmlns:a16="http://schemas.microsoft.com/office/drawing/2014/main" id="{FB389B07-FACE-104C-BCC7-5C7506518E4C}"/>
                    </a:ext>
                  </a:extLst>
                </p:cNvPr>
                <p:cNvGrpSpPr/>
                <p:nvPr/>
              </p:nvGrpSpPr>
              <p:grpSpPr>
                <a:xfrm>
                  <a:off x="850300" y="2310125"/>
                  <a:ext cx="2491136" cy="1759739"/>
                  <a:chOff x="778292" y="2205531"/>
                  <a:chExt cx="2491136" cy="1439493"/>
                </a:xfrm>
              </p:grpSpPr>
              <p:sp>
                <p:nvSpPr>
                  <p:cNvPr id="15" name="한쪽 모서리가 잘린 사각형 14">
                    <a:extLst>
                      <a:ext uri="{FF2B5EF4-FFF2-40B4-BE49-F238E27FC236}">
                        <a16:creationId xmlns:a16="http://schemas.microsoft.com/office/drawing/2014/main" id="{BB6D5F8F-94F5-964E-8824-41E9BAD4629C}"/>
                      </a:ext>
                    </a:extLst>
                  </p:cNvPr>
                  <p:cNvSpPr/>
                  <p:nvPr/>
                </p:nvSpPr>
                <p:spPr>
                  <a:xfrm>
                    <a:off x="782481" y="2206914"/>
                    <a:ext cx="2486946" cy="1438110"/>
                  </a:xfrm>
                  <a:prstGeom prst="snip1Rect">
                    <a:avLst>
                      <a:gd name="adj" fmla="val 21951"/>
                    </a:avLst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  <p:sp>
                <p:nvSpPr>
                  <p:cNvPr id="16" name="직사각형 15">
                    <a:extLst>
                      <a:ext uri="{FF2B5EF4-FFF2-40B4-BE49-F238E27FC236}">
                        <a16:creationId xmlns:a16="http://schemas.microsoft.com/office/drawing/2014/main" id="{AC24E753-B3E5-874B-9F5E-60411F788C25}"/>
                      </a:ext>
                    </a:extLst>
                  </p:cNvPr>
                  <p:cNvSpPr/>
                  <p:nvPr/>
                </p:nvSpPr>
                <p:spPr>
                  <a:xfrm>
                    <a:off x="938015" y="2314277"/>
                    <a:ext cx="62184" cy="119550"/>
                  </a:xfrm>
                  <a:prstGeom prst="rect">
                    <a:avLst/>
                  </a:prstGeom>
                </p:spPr>
                <p:txBody>
                  <a:bodyPr wrap="none" lIns="0" tIns="0" rIns="0" bIns="0">
                    <a:spAutoFit/>
                    <a:scene3d>
                      <a:camera prst="orthographicFront"/>
                      <a:lightRig rig="threePt" dir="t"/>
                    </a:scene3d>
                    <a:sp3d>
                      <a:bevelT w="0"/>
                    </a:sp3d>
                  </a:bodyPr>
                  <a:lstStyle/>
                  <a:p>
                    <a:r>
                      <a:rPr lang="en-US" altLang="ko-KR" sz="1600" kern="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4</a:t>
                    </a:r>
                    <a:endParaRPr lang="ko-KR" altLang="en-US" sz="1600" dirty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  <p:grpSp>
                <p:nvGrpSpPr>
                  <p:cNvPr id="17" name="그룹 16">
                    <a:extLst>
                      <a:ext uri="{FF2B5EF4-FFF2-40B4-BE49-F238E27FC236}">
                        <a16:creationId xmlns:a16="http://schemas.microsoft.com/office/drawing/2014/main" id="{2991F03F-388D-CD42-B7FE-AD7102C80C80}"/>
                      </a:ext>
                    </a:extLst>
                  </p:cNvPr>
                  <p:cNvGrpSpPr/>
                  <p:nvPr/>
                </p:nvGrpSpPr>
                <p:grpSpPr>
                  <a:xfrm>
                    <a:off x="778292" y="2205531"/>
                    <a:ext cx="2491136" cy="475070"/>
                    <a:chOff x="778292" y="2205531"/>
                    <a:chExt cx="2217792" cy="475070"/>
                  </a:xfrm>
                </p:grpSpPr>
                <p:sp>
                  <p:nvSpPr>
                    <p:cNvPr id="18" name="직사각형 17">
                      <a:extLst>
                        <a:ext uri="{FF2B5EF4-FFF2-40B4-BE49-F238E27FC236}">
                          <a16:creationId xmlns:a16="http://schemas.microsoft.com/office/drawing/2014/main" id="{0A57187D-65DB-1C4E-8834-23F681DCEE3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65583" y="2295005"/>
                      <a:ext cx="222648" cy="385596"/>
                    </a:xfrm>
                    <a:prstGeom prst="rect">
                      <a:avLst/>
                    </a:prstGeom>
                    <a:solidFill>
                      <a:srgbClr val="313946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altLang="ko-KR" sz="1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9" name="직각 삼각형 112">
                      <a:extLst>
                        <a:ext uri="{FF2B5EF4-FFF2-40B4-BE49-F238E27FC236}">
                          <a16:creationId xmlns:a16="http://schemas.microsoft.com/office/drawing/2014/main" id="{D618A71A-6297-1E4D-BA39-ED59F0391F4B}"/>
                        </a:ext>
                      </a:extLst>
                    </p:cNvPr>
                    <p:cNvSpPr/>
                    <p:nvPr/>
                  </p:nvSpPr>
                  <p:spPr>
                    <a:xfrm flipH="1" flipV="1">
                      <a:off x="2852068" y="2206741"/>
                      <a:ext cx="144016" cy="148792"/>
                    </a:xfrm>
                    <a:prstGeom prst="rtTriangle">
                      <a:avLst/>
                    </a:prstGeom>
                    <a:solidFill>
                      <a:srgbClr val="313946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20" name="자유형 19">
                      <a:extLst>
                        <a:ext uri="{FF2B5EF4-FFF2-40B4-BE49-F238E27FC236}">
                          <a16:creationId xmlns:a16="http://schemas.microsoft.com/office/drawing/2014/main" id="{9025523D-2FEA-5147-ACF2-BF8374C6D02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78292" y="2205531"/>
                      <a:ext cx="2082800" cy="91848"/>
                    </a:xfrm>
                    <a:custGeom>
                      <a:avLst/>
                      <a:gdLst>
                        <a:gd name="connsiteX0" fmla="*/ 101600 w 2082800"/>
                        <a:gd name="connsiteY0" fmla="*/ 88900 h 88900"/>
                        <a:gd name="connsiteX1" fmla="*/ 0 w 2082800"/>
                        <a:gd name="connsiteY1" fmla="*/ 0 h 88900"/>
                        <a:gd name="connsiteX2" fmla="*/ 2082800 w 2082800"/>
                        <a:gd name="connsiteY2" fmla="*/ 0 h 889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</a:cxnLst>
                      <a:rect l="l" t="t" r="r" b="b"/>
                      <a:pathLst>
                        <a:path w="2082800" h="88900">
                          <a:moveTo>
                            <a:pt x="101600" y="88900"/>
                          </a:moveTo>
                          <a:lnTo>
                            <a:pt x="0" y="0"/>
                          </a:lnTo>
                          <a:lnTo>
                            <a:pt x="2082800" y="0"/>
                          </a:lnTo>
                        </a:path>
                      </a:pathLst>
                    </a:custGeom>
                    <a:noFill/>
                    <a:ln w="12700">
                      <a:solidFill>
                        <a:schemeClr val="bg1">
                          <a:lumMod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</p:grpSp>
            </p:grpSp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DA8F8527-20DA-0F46-94CC-286F38B23F54}"/>
                    </a:ext>
                  </a:extLst>
                </p:cNvPr>
                <p:cNvSpPr txBox="1"/>
                <p:nvPr/>
              </p:nvSpPr>
              <p:spPr>
                <a:xfrm>
                  <a:off x="1203420" y="2430596"/>
                  <a:ext cx="1965105" cy="40580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음정 및 강세 분석 알고리즘</a:t>
                  </a:r>
                </a:p>
              </p:txBody>
            </p:sp>
          </p:grp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7EA0330-1ED8-B945-AB14-B86B65E38D88}"/>
                </a:ext>
              </a:extLst>
            </p:cNvPr>
            <p:cNvSpPr txBox="1"/>
            <p:nvPr/>
          </p:nvSpPr>
          <p:spPr>
            <a:xfrm>
              <a:off x="8376766" y="4921100"/>
              <a:ext cx="3531032" cy="11431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92075" indent="-92075" latinLnBrk="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음의 높낮이</a:t>
              </a:r>
              <a:r>
                <a:rPr lang="en-US" altLang="ko-KR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,</a:t>
              </a:r>
              <a:r>
                <a:rPr lang="ko-KR" alt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세기 등을 측정</a:t>
              </a:r>
              <a:endPara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marL="92075" indent="-92075" latinLnBrk="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발음의 정확성</a:t>
              </a:r>
              <a:r>
                <a:rPr lang="en-US" altLang="ko-KR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,</a:t>
              </a:r>
              <a:r>
                <a:rPr lang="ko-KR" alt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강세의 명확성과 유사성을</a:t>
              </a:r>
              <a:br>
                <a:rPr lang="en-US" altLang="ko-KR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</a:br>
              <a:r>
                <a:rPr lang="ko-KR" alt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분석하여 점수화</a:t>
              </a:r>
              <a:endPara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pic>
        <p:nvPicPr>
          <p:cNvPr id="43" name="그림 11" descr="ob3.png">
            <a:extLst>
              <a:ext uri="{FF2B5EF4-FFF2-40B4-BE49-F238E27FC236}">
                <a16:creationId xmlns:a16="http://schemas.microsoft.com/office/drawing/2014/main" id="{456A6BFD-0E88-ED4C-8377-4FC3E480E49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9930518" y="6250596"/>
            <a:ext cx="2155825" cy="5598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4A8054CF-F07B-4826-BB72-F581C1583BA2}"/>
              </a:ext>
            </a:extLst>
          </p:cNvPr>
          <p:cNvSpPr/>
          <p:nvPr/>
        </p:nvSpPr>
        <p:spPr>
          <a:xfrm>
            <a:off x="0" y="0"/>
            <a:ext cx="12192000" cy="10111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2BE486-EA6B-4A63-89D4-61DFE1250320}"/>
              </a:ext>
            </a:extLst>
          </p:cNvPr>
          <p:cNvSpPr txBox="1"/>
          <p:nvPr/>
        </p:nvSpPr>
        <p:spPr>
          <a:xfrm>
            <a:off x="381742" y="213169"/>
            <a:ext cx="7471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i="1" dirty="0">
                <a:solidFill>
                  <a:schemeClr val="bg1"/>
                </a:solidFill>
              </a:rPr>
              <a:t>2. </a:t>
            </a:r>
            <a:r>
              <a:rPr lang="ko-KR" altLang="en-US" sz="3200" b="1" i="1" dirty="0">
                <a:solidFill>
                  <a:schemeClr val="bg1"/>
                </a:solidFill>
              </a:rPr>
              <a:t>빅데이터 분석 알고리즘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7A454854-259C-4F98-938F-08B68AA2A6EC}"/>
              </a:ext>
            </a:extLst>
          </p:cNvPr>
          <p:cNvGrpSpPr/>
          <p:nvPr/>
        </p:nvGrpSpPr>
        <p:grpSpPr>
          <a:xfrm>
            <a:off x="975120" y="3325324"/>
            <a:ext cx="873279" cy="579732"/>
            <a:chOff x="583234" y="3773193"/>
            <a:chExt cx="873279" cy="579732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0506F87B-B2EB-4474-B5BA-6254F6D7D3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3384" t="78651" r="23727" b="3776"/>
            <a:stretch/>
          </p:blipFill>
          <p:spPr>
            <a:xfrm>
              <a:off x="612508" y="3945483"/>
              <a:ext cx="844005" cy="407442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13759F6E-004F-48BA-948C-44A6BAAC20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1124" t="75001" r="45312" b="3776"/>
            <a:stretch/>
          </p:blipFill>
          <p:spPr>
            <a:xfrm>
              <a:off x="583234" y="3773193"/>
              <a:ext cx="844004" cy="335582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81C5A25-A6F8-4870-A436-2E1F35C24AA7}"/>
              </a:ext>
            </a:extLst>
          </p:cNvPr>
          <p:cNvSpPr txBox="1"/>
          <p:nvPr/>
        </p:nvSpPr>
        <p:spPr>
          <a:xfrm>
            <a:off x="1178411" y="1078653"/>
            <a:ext cx="9835177" cy="1169551"/>
          </a:xfrm>
          <a:prstGeom prst="rect">
            <a:avLst/>
          </a:prstGeom>
          <a:noFill/>
          <a:ln w="19050">
            <a:noFill/>
            <a:prstDash val="sysDash"/>
          </a:ln>
        </p:spPr>
        <p:txBody>
          <a:bodyPr wrap="square" rtlCol="0">
            <a:spAutoFit/>
          </a:bodyPr>
          <a:lstStyle/>
          <a:p>
            <a:pPr latinLnBrk="0">
              <a:lnSpc>
                <a:spcPct val="120000"/>
              </a:lnSpc>
              <a:defRPr/>
            </a:pPr>
            <a:r>
              <a:rPr lang="ko-KR" altLang="en-US" sz="2000" b="1" dirty="0">
                <a:solidFill>
                  <a:srgbClr val="65656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사용자의</a:t>
            </a:r>
            <a:r>
              <a:rPr lang="ko-KR" altLang="en-US" sz="2000" b="1" dirty="0">
                <a:solidFill>
                  <a:srgbClr val="E2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음정 및 강세의 분석</a:t>
            </a:r>
            <a:r>
              <a:rPr lang="ko-KR" altLang="en-US" sz="2000" b="1" dirty="0">
                <a:solidFill>
                  <a:srgbClr val="65656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을 위한</a:t>
            </a:r>
            <a:r>
              <a:rPr lang="ko-KR" altLang="en-US" sz="2000" b="1" dirty="0">
                <a:solidFill>
                  <a:srgbClr val="E2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알고리즘</a:t>
            </a:r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sz="2000" b="1" dirty="0">
              <a:solidFill>
                <a:schemeClr val="tx1">
                  <a:lumMod val="65000"/>
                  <a:lumOff val="3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atinLnBrk="0">
              <a:lnSpc>
                <a:spcPct val="120000"/>
              </a:lnSpc>
              <a:defRPr/>
            </a:pPr>
            <a:r>
              <a:rPr lang="ko-KR" altLang="en-US" sz="2000" b="1" dirty="0">
                <a:solidFill>
                  <a:srgbClr val="E2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자연어를 처리</a:t>
            </a:r>
            <a:r>
              <a:rPr lang="ko-KR" altLang="en-US" sz="2000" b="1" dirty="0">
                <a:solidFill>
                  <a:srgbClr val="65656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하여 데이터베이스에 저장하기 위한</a:t>
            </a:r>
            <a:r>
              <a:rPr lang="ko-KR" altLang="en-US" sz="2000" b="1" dirty="0">
                <a:solidFill>
                  <a:srgbClr val="7C7C7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000" b="1" dirty="0">
                <a:solidFill>
                  <a:srgbClr val="E2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알고리즘</a:t>
            </a:r>
            <a:endParaRPr lang="en-US" altLang="ko-KR" sz="2000" b="1" dirty="0">
              <a:solidFill>
                <a:srgbClr val="E2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atinLnBrk="0">
              <a:lnSpc>
                <a:spcPct val="120000"/>
              </a:lnSpc>
              <a:defRPr/>
            </a:pPr>
            <a:r>
              <a:rPr lang="ko-KR" altLang="en-US" sz="2000" b="1" dirty="0">
                <a:solidFill>
                  <a:srgbClr val="65656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사용자 맞춤형 뉴스를 제공하는</a:t>
            </a:r>
            <a:r>
              <a:rPr lang="ko-KR" altLang="en-US" sz="2000" b="1" dirty="0">
                <a:solidFill>
                  <a:srgbClr val="7C7C7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000" b="1" dirty="0">
                <a:solidFill>
                  <a:srgbClr val="E2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빅데이터 분석 알고리즘 </a:t>
            </a:r>
            <a:endParaRPr lang="en-US" altLang="ko-KR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7D0B2CA3-877C-4358-8012-182969EE091B}"/>
              </a:ext>
            </a:extLst>
          </p:cNvPr>
          <p:cNvSpPr/>
          <p:nvPr/>
        </p:nvSpPr>
        <p:spPr>
          <a:xfrm>
            <a:off x="505097" y="1084838"/>
            <a:ext cx="11120846" cy="1182501"/>
          </a:xfrm>
          <a:prstGeom prst="roundRect">
            <a:avLst/>
          </a:prstGeom>
          <a:noFill/>
          <a:ln w="190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C74F7383-E8F3-4063-B775-F50BA1C4764A}"/>
              </a:ext>
            </a:extLst>
          </p:cNvPr>
          <p:cNvGrpSpPr/>
          <p:nvPr/>
        </p:nvGrpSpPr>
        <p:grpSpPr>
          <a:xfrm>
            <a:off x="6427959" y="2620201"/>
            <a:ext cx="5008987" cy="1606568"/>
            <a:chOff x="7606264" y="4100907"/>
            <a:chExt cx="4303136" cy="2169919"/>
          </a:xfrm>
        </p:grpSpPr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A8964677-91FD-4BF7-804E-58CE12F3CC60}"/>
                </a:ext>
              </a:extLst>
            </p:cNvPr>
            <p:cNvGrpSpPr/>
            <p:nvPr/>
          </p:nvGrpSpPr>
          <p:grpSpPr>
            <a:xfrm>
              <a:off x="7606264" y="4100907"/>
              <a:ext cx="4303136" cy="2169919"/>
              <a:chOff x="1568624" y="1988840"/>
              <a:chExt cx="2733890" cy="1765212"/>
            </a:xfrm>
          </p:grpSpPr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BE0EB12C-B9CE-45B6-9BD4-777E35E6DCCD}"/>
                  </a:ext>
                </a:extLst>
              </p:cNvPr>
              <p:cNvSpPr/>
              <p:nvPr/>
            </p:nvSpPr>
            <p:spPr>
              <a:xfrm>
                <a:off x="1568624" y="1988840"/>
                <a:ext cx="2733890" cy="176521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grpSp>
            <p:nvGrpSpPr>
              <p:cNvPr id="42" name="그룹 41">
                <a:extLst>
                  <a:ext uri="{FF2B5EF4-FFF2-40B4-BE49-F238E27FC236}">
                    <a16:creationId xmlns:a16="http://schemas.microsoft.com/office/drawing/2014/main" id="{51E2656A-C7CB-468F-A53A-E06015378CE3}"/>
                  </a:ext>
                </a:extLst>
              </p:cNvPr>
              <p:cNvGrpSpPr/>
              <p:nvPr/>
            </p:nvGrpSpPr>
            <p:grpSpPr>
              <a:xfrm>
                <a:off x="1568624" y="1994313"/>
                <a:ext cx="2733890" cy="1759739"/>
                <a:chOff x="850300" y="2310125"/>
                <a:chExt cx="2491136" cy="1759739"/>
              </a:xfrm>
            </p:grpSpPr>
            <p:grpSp>
              <p:nvGrpSpPr>
                <p:cNvPr id="44" name="그룹 43">
                  <a:extLst>
                    <a:ext uri="{FF2B5EF4-FFF2-40B4-BE49-F238E27FC236}">
                      <a16:creationId xmlns:a16="http://schemas.microsoft.com/office/drawing/2014/main" id="{A7439ACF-84B5-47C1-8BD8-EB47AF2C0AA2}"/>
                    </a:ext>
                  </a:extLst>
                </p:cNvPr>
                <p:cNvGrpSpPr/>
                <p:nvPr/>
              </p:nvGrpSpPr>
              <p:grpSpPr>
                <a:xfrm>
                  <a:off x="850300" y="2310125"/>
                  <a:ext cx="2491136" cy="1759739"/>
                  <a:chOff x="778292" y="2205531"/>
                  <a:chExt cx="2491136" cy="1439493"/>
                </a:xfrm>
              </p:grpSpPr>
              <p:sp>
                <p:nvSpPr>
                  <p:cNvPr id="46" name="한쪽 모서리가 잘린 사각형 14">
                    <a:extLst>
                      <a:ext uri="{FF2B5EF4-FFF2-40B4-BE49-F238E27FC236}">
                        <a16:creationId xmlns:a16="http://schemas.microsoft.com/office/drawing/2014/main" id="{DC61BF90-5D5C-4F48-A23F-66F5220C5B41}"/>
                      </a:ext>
                    </a:extLst>
                  </p:cNvPr>
                  <p:cNvSpPr/>
                  <p:nvPr/>
                </p:nvSpPr>
                <p:spPr>
                  <a:xfrm>
                    <a:off x="782481" y="2206914"/>
                    <a:ext cx="2486946" cy="1438110"/>
                  </a:xfrm>
                  <a:prstGeom prst="snip1Rect">
                    <a:avLst>
                      <a:gd name="adj" fmla="val 21951"/>
                    </a:avLst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  <p:sp>
                <p:nvSpPr>
                  <p:cNvPr id="47" name="직사각형 46">
                    <a:extLst>
                      <a:ext uri="{FF2B5EF4-FFF2-40B4-BE49-F238E27FC236}">
                        <a16:creationId xmlns:a16="http://schemas.microsoft.com/office/drawing/2014/main" id="{D711DB47-88B0-44E7-BD29-6415CFE6760D}"/>
                      </a:ext>
                    </a:extLst>
                  </p:cNvPr>
                  <p:cNvSpPr/>
                  <p:nvPr/>
                </p:nvSpPr>
                <p:spPr>
                  <a:xfrm>
                    <a:off x="938015" y="2314277"/>
                    <a:ext cx="62184" cy="119550"/>
                  </a:xfrm>
                  <a:prstGeom prst="rect">
                    <a:avLst/>
                  </a:prstGeom>
                </p:spPr>
                <p:txBody>
                  <a:bodyPr wrap="none" lIns="0" tIns="0" rIns="0" bIns="0">
                    <a:spAutoFit/>
                    <a:scene3d>
                      <a:camera prst="orthographicFront"/>
                      <a:lightRig rig="threePt" dir="t"/>
                    </a:scene3d>
                    <a:sp3d>
                      <a:bevelT w="0"/>
                    </a:sp3d>
                  </a:bodyPr>
                  <a:lstStyle/>
                  <a:p>
                    <a:r>
                      <a:rPr lang="en-US" altLang="ko-KR" sz="1600" kern="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4</a:t>
                    </a:r>
                    <a:endParaRPr lang="ko-KR" altLang="en-US" sz="1600" dirty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  <p:grpSp>
                <p:nvGrpSpPr>
                  <p:cNvPr id="48" name="그룹 47">
                    <a:extLst>
                      <a:ext uri="{FF2B5EF4-FFF2-40B4-BE49-F238E27FC236}">
                        <a16:creationId xmlns:a16="http://schemas.microsoft.com/office/drawing/2014/main" id="{C0C56071-6FC9-47C4-9E5B-882BCB6E01C2}"/>
                      </a:ext>
                    </a:extLst>
                  </p:cNvPr>
                  <p:cNvGrpSpPr/>
                  <p:nvPr/>
                </p:nvGrpSpPr>
                <p:grpSpPr>
                  <a:xfrm>
                    <a:off x="778292" y="2205531"/>
                    <a:ext cx="2491136" cy="475070"/>
                    <a:chOff x="778292" y="2205531"/>
                    <a:chExt cx="2217792" cy="475070"/>
                  </a:xfrm>
                </p:grpSpPr>
                <p:sp>
                  <p:nvSpPr>
                    <p:cNvPr id="49" name="직사각형 48">
                      <a:extLst>
                        <a:ext uri="{FF2B5EF4-FFF2-40B4-BE49-F238E27FC236}">
                          <a16:creationId xmlns:a16="http://schemas.microsoft.com/office/drawing/2014/main" id="{CD7B0E36-A13C-4F75-B8CA-2E3721C7F0B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65583" y="2295005"/>
                      <a:ext cx="222648" cy="385596"/>
                    </a:xfrm>
                    <a:prstGeom prst="rect">
                      <a:avLst/>
                    </a:prstGeom>
                    <a:solidFill>
                      <a:srgbClr val="313946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altLang="ko-KR" sz="1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50" name="직각 삼각형 112">
                      <a:extLst>
                        <a:ext uri="{FF2B5EF4-FFF2-40B4-BE49-F238E27FC236}">
                          <a16:creationId xmlns:a16="http://schemas.microsoft.com/office/drawing/2014/main" id="{CC41933F-F09A-4B33-844A-9597CAA960CA}"/>
                        </a:ext>
                      </a:extLst>
                    </p:cNvPr>
                    <p:cNvSpPr/>
                    <p:nvPr/>
                  </p:nvSpPr>
                  <p:spPr>
                    <a:xfrm flipH="1" flipV="1">
                      <a:off x="2852068" y="2206741"/>
                      <a:ext cx="144016" cy="148792"/>
                    </a:xfrm>
                    <a:prstGeom prst="rtTriangle">
                      <a:avLst/>
                    </a:prstGeom>
                    <a:solidFill>
                      <a:srgbClr val="313946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51" name="자유형 19">
                      <a:extLst>
                        <a:ext uri="{FF2B5EF4-FFF2-40B4-BE49-F238E27FC236}">
                          <a16:creationId xmlns:a16="http://schemas.microsoft.com/office/drawing/2014/main" id="{81846401-94CB-4B9C-9F56-D6728519879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78292" y="2205531"/>
                      <a:ext cx="2082800" cy="91848"/>
                    </a:xfrm>
                    <a:custGeom>
                      <a:avLst/>
                      <a:gdLst>
                        <a:gd name="connsiteX0" fmla="*/ 101600 w 2082800"/>
                        <a:gd name="connsiteY0" fmla="*/ 88900 h 88900"/>
                        <a:gd name="connsiteX1" fmla="*/ 0 w 2082800"/>
                        <a:gd name="connsiteY1" fmla="*/ 0 h 88900"/>
                        <a:gd name="connsiteX2" fmla="*/ 2082800 w 2082800"/>
                        <a:gd name="connsiteY2" fmla="*/ 0 h 889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</a:cxnLst>
                      <a:rect l="l" t="t" r="r" b="b"/>
                      <a:pathLst>
                        <a:path w="2082800" h="88900">
                          <a:moveTo>
                            <a:pt x="101600" y="88900"/>
                          </a:moveTo>
                          <a:lnTo>
                            <a:pt x="0" y="0"/>
                          </a:lnTo>
                          <a:lnTo>
                            <a:pt x="2082800" y="0"/>
                          </a:lnTo>
                        </a:path>
                      </a:pathLst>
                    </a:custGeom>
                    <a:noFill/>
                    <a:ln w="12700">
                      <a:solidFill>
                        <a:schemeClr val="bg1">
                          <a:lumMod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</p:grpSp>
            </p:grpSp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2F1A35FE-DF5D-4A6B-841D-840C7D6CAEE3}"/>
                    </a:ext>
                  </a:extLst>
                </p:cNvPr>
                <p:cNvSpPr txBox="1"/>
                <p:nvPr/>
              </p:nvSpPr>
              <p:spPr>
                <a:xfrm>
                  <a:off x="1203420" y="2430596"/>
                  <a:ext cx="1965105" cy="20095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1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음정 및 강세 분석 알고리즘</a:t>
                  </a:r>
                </a:p>
              </p:txBody>
            </p:sp>
          </p:grpSp>
        </p:grp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51030A4-F45C-4C39-922D-63F2C03DEE05}"/>
                </a:ext>
              </a:extLst>
            </p:cNvPr>
            <p:cNvSpPr txBox="1"/>
            <p:nvPr/>
          </p:nvSpPr>
          <p:spPr>
            <a:xfrm>
              <a:off x="8376766" y="4674092"/>
              <a:ext cx="3531032" cy="8061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92075" indent="-92075" latinLnBrk="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원어민의 발음과 사용자의 발음을 직접 비교</a:t>
              </a:r>
              <a:endParaRPr lang="en-US" altLang="ko-KR" sz="1400" b="1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marL="92075" indent="-92075" latinLnBrk="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음의 높낮이</a:t>
              </a:r>
              <a:r>
                <a:rPr lang="en-US" altLang="ko-KR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,</a:t>
              </a:r>
              <a:r>
                <a:rPr lang="ko-KR" alt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세기 등을 측정</a:t>
              </a:r>
              <a:endPara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marL="92075" indent="-92075" latinLnBrk="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발음의 정확성</a:t>
              </a:r>
              <a:r>
                <a:rPr lang="en-US" altLang="ko-KR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,</a:t>
              </a:r>
              <a:r>
                <a:rPr lang="ko-KR" alt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강세의 명확성 분석</a:t>
              </a:r>
              <a:endPara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marL="92075" indent="-92075" latinLnBrk="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강세의 유사성 점수화</a:t>
              </a:r>
              <a:endParaRPr lang="ko-KR" altLang="en-US" sz="1400" b="1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A2D652B4-AFE6-4409-AE50-A85FD29C8CC8}"/>
              </a:ext>
            </a:extLst>
          </p:cNvPr>
          <p:cNvGrpSpPr/>
          <p:nvPr/>
        </p:nvGrpSpPr>
        <p:grpSpPr>
          <a:xfrm>
            <a:off x="6461520" y="3306663"/>
            <a:ext cx="873279" cy="579732"/>
            <a:chOff x="583234" y="3773193"/>
            <a:chExt cx="873279" cy="579732"/>
          </a:xfrm>
        </p:grpSpPr>
        <p:pic>
          <p:nvPicPr>
            <p:cNvPr id="53" name="그림 52">
              <a:extLst>
                <a:ext uri="{FF2B5EF4-FFF2-40B4-BE49-F238E27FC236}">
                  <a16:creationId xmlns:a16="http://schemas.microsoft.com/office/drawing/2014/main" id="{09D8E046-A338-4CCC-ADAB-65004C22BA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3384" t="78651" r="23727" b="3776"/>
            <a:stretch/>
          </p:blipFill>
          <p:spPr>
            <a:xfrm>
              <a:off x="612508" y="3945483"/>
              <a:ext cx="844005" cy="407442"/>
            </a:xfrm>
            <a:prstGeom prst="rect">
              <a:avLst/>
            </a:prstGeom>
          </p:spPr>
        </p:pic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6972EE17-C8E6-49F6-B2A8-96DD7C384D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1124" t="75001" r="45312" b="3776"/>
            <a:stretch/>
          </p:blipFill>
          <p:spPr>
            <a:xfrm>
              <a:off x="583234" y="3773193"/>
              <a:ext cx="844004" cy="335582"/>
            </a:xfrm>
            <a:prstGeom prst="rect">
              <a:avLst/>
            </a:prstGeom>
          </p:spPr>
        </p:pic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EF5DB899-2150-46BA-B83C-2FFF0316EF3E}"/>
              </a:ext>
            </a:extLst>
          </p:cNvPr>
          <p:cNvGrpSpPr/>
          <p:nvPr/>
        </p:nvGrpSpPr>
        <p:grpSpPr>
          <a:xfrm>
            <a:off x="6427959" y="2629532"/>
            <a:ext cx="5113802" cy="1606568"/>
            <a:chOff x="7606264" y="4100907"/>
            <a:chExt cx="4393181" cy="2169919"/>
          </a:xfrm>
        </p:grpSpPr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A0301451-75AC-41A9-AD3A-344CC90D7604}"/>
                </a:ext>
              </a:extLst>
            </p:cNvPr>
            <p:cNvGrpSpPr/>
            <p:nvPr/>
          </p:nvGrpSpPr>
          <p:grpSpPr>
            <a:xfrm>
              <a:off x="7606264" y="4100907"/>
              <a:ext cx="4303136" cy="2169919"/>
              <a:chOff x="1568624" y="1988840"/>
              <a:chExt cx="2733890" cy="1765212"/>
            </a:xfrm>
          </p:grpSpPr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AF321382-F176-4136-8EF4-5AEEE0D9ABBE}"/>
                  </a:ext>
                </a:extLst>
              </p:cNvPr>
              <p:cNvSpPr/>
              <p:nvPr/>
            </p:nvSpPr>
            <p:spPr>
              <a:xfrm>
                <a:off x="1568624" y="1988840"/>
                <a:ext cx="2733890" cy="176521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grpSp>
            <p:nvGrpSpPr>
              <p:cNvPr id="59" name="그룹 58">
                <a:extLst>
                  <a:ext uri="{FF2B5EF4-FFF2-40B4-BE49-F238E27FC236}">
                    <a16:creationId xmlns:a16="http://schemas.microsoft.com/office/drawing/2014/main" id="{B5C9F8A0-F3F4-4C5A-94CC-A16FCADE0165}"/>
                  </a:ext>
                </a:extLst>
              </p:cNvPr>
              <p:cNvGrpSpPr/>
              <p:nvPr/>
            </p:nvGrpSpPr>
            <p:grpSpPr>
              <a:xfrm>
                <a:off x="1568624" y="1994313"/>
                <a:ext cx="2733890" cy="1759739"/>
                <a:chOff x="850300" y="2310125"/>
                <a:chExt cx="2491136" cy="1759739"/>
              </a:xfrm>
            </p:grpSpPr>
            <p:grpSp>
              <p:nvGrpSpPr>
                <p:cNvPr id="60" name="그룹 59">
                  <a:extLst>
                    <a:ext uri="{FF2B5EF4-FFF2-40B4-BE49-F238E27FC236}">
                      <a16:creationId xmlns:a16="http://schemas.microsoft.com/office/drawing/2014/main" id="{8A0A2DCE-AF98-45AE-881F-9818F1D24414}"/>
                    </a:ext>
                  </a:extLst>
                </p:cNvPr>
                <p:cNvGrpSpPr/>
                <p:nvPr/>
              </p:nvGrpSpPr>
              <p:grpSpPr>
                <a:xfrm>
                  <a:off x="850300" y="2310125"/>
                  <a:ext cx="2491136" cy="1759739"/>
                  <a:chOff x="778292" y="2205531"/>
                  <a:chExt cx="2491136" cy="1439493"/>
                </a:xfrm>
              </p:grpSpPr>
              <p:sp>
                <p:nvSpPr>
                  <p:cNvPr id="62" name="한쪽 모서리가 잘린 사각형 14">
                    <a:extLst>
                      <a:ext uri="{FF2B5EF4-FFF2-40B4-BE49-F238E27FC236}">
                        <a16:creationId xmlns:a16="http://schemas.microsoft.com/office/drawing/2014/main" id="{C3469C89-3D35-49C0-A54A-4C6F0CA72F62}"/>
                      </a:ext>
                    </a:extLst>
                  </p:cNvPr>
                  <p:cNvSpPr/>
                  <p:nvPr/>
                </p:nvSpPr>
                <p:spPr>
                  <a:xfrm>
                    <a:off x="782481" y="2206914"/>
                    <a:ext cx="2486946" cy="1438110"/>
                  </a:xfrm>
                  <a:prstGeom prst="snip1Rect">
                    <a:avLst>
                      <a:gd name="adj" fmla="val 21951"/>
                    </a:avLst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  <p:sp>
                <p:nvSpPr>
                  <p:cNvPr id="63" name="직사각형 62">
                    <a:extLst>
                      <a:ext uri="{FF2B5EF4-FFF2-40B4-BE49-F238E27FC236}">
                        <a16:creationId xmlns:a16="http://schemas.microsoft.com/office/drawing/2014/main" id="{180625BA-3D36-4838-97D4-6D9EE61FE3FA}"/>
                      </a:ext>
                    </a:extLst>
                  </p:cNvPr>
                  <p:cNvSpPr/>
                  <p:nvPr/>
                </p:nvSpPr>
                <p:spPr>
                  <a:xfrm>
                    <a:off x="938015" y="2314277"/>
                    <a:ext cx="62184" cy="119550"/>
                  </a:xfrm>
                  <a:prstGeom prst="rect">
                    <a:avLst/>
                  </a:prstGeom>
                </p:spPr>
                <p:txBody>
                  <a:bodyPr wrap="none" lIns="0" tIns="0" rIns="0" bIns="0">
                    <a:spAutoFit/>
                    <a:scene3d>
                      <a:camera prst="orthographicFront"/>
                      <a:lightRig rig="threePt" dir="t"/>
                    </a:scene3d>
                    <a:sp3d>
                      <a:bevelT w="0"/>
                    </a:sp3d>
                  </a:bodyPr>
                  <a:lstStyle/>
                  <a:p>
                    <a:r>
                      <a:rPr lang="en-US" altLang="ko-KR" sz="1600" kern="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4</a:t>
                    </a:r>
                    <a:endParaRPr lang="ko-KR" altLang="en-US" sz="1600" dirty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  <p:grpSp>
                <p:nvGrpSpPr>
                  <p:cNvPr id="64" name="그룹 63">
                    <a:extLst>
                      <a:ext uri="{FF2B5EF4-FFF2-40B4-BE49-F238E27FC236}">
                        <a16:creationId xmlns:a16="http://schemas.microsoft.com/office/drawing/2014/main" id="{F997D15D-5FD9-4A20-9241-3BCD4D7F88EB}"/>
                      </a:ext>
                    </a:extLst>
                  </p:cNvPr>
                  <p:cNvGrpSpPr/>
                  <p:nvPr/>
                </p:nvGrpSpPr>
                <p:grpSpPr>
                  <a:xfrm>
                    <a:off x="778292" y="2205531"/>
                    <a:ext cx="2491136" cy="475070"/>
                    <a:chOff x="778292" y="2205531"/>
                    <a:chExt cx="2217792" cy="475070"/>
                  </a:xfrm>
                </p:grpSpPr>
                <p:sp>
                  <p:nvSpPr>
                    <p:cNvPr id="65" name="직사각형 64">
                      <a:extLst>
                        <a:ext uri="{FF2B5EF4-FFF2-40B4-BE49-F238E27FC236}">
                          <a16:creationId xmlns:a16="http://schemas.microsoft.com/office/drawing/2014/main" id="{E533661B-4204-4CC0-BDE0-624EFB094EE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65583" y="2295005"/>
                      <a:ext cx="222648" cy="385596"/>
                    </a:xfrm>
                    <a:prstGeom prst="rect">
                      <a:avLst/>
                    </a:prstGeom>
                    <a:solidFill>
                      <a:srgbClr val="313946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altLang="ko-KR" sz="1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66" name="직각 삼각형 112">
                      <a:extLst>
                        <a:ext uri="{FF2B5EF4-FFF2-40B4-BE49-F238E27FC236}">
                          <a16:creationId xmlns:a16="http://schemas.microsoft.com/office/drawing/2014/main" id="{351DBE78-3EB1-4DFA-A4E4-DABE6B22972A}"/>
                        </a:ext>
                      </a:extLst>
                    </p:cNvPr>
                    <p:cNvSpPr/>
                    <p:nvPr/>
                  </p:nvSpPr>
                  <p:spPr>
                    <a:xfrm flipH="1" flipV="1">
                      <a:off x="2852068" y="2206741"/>
                      <a:ext cx="144016" cy="148792"/>
                    </a:xfrm>
                    <a:prstGeom prst="rtTriangle">
                      <a:avLst/>
                    </a:prstGeom>
                    <a:solidFill>
                      <a:srgbClr val="313946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67" name="자유형 19">
                      <a:extLst>
                        <a:ext uri="{FF2B5EF4-FFF2-40B4-BE49-F238E27FC236}">
                          <a16:creationId xmlns:a16="http://schemas.microsoft.com/office/drawing/2014/main" id="{BFB24D3F-8D66-4833-8E41-AC1F709597B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78292" y="2205531"/>
                      <a:ext cx="2082800" cy="91848"/>
                    </a:xfrm>
                    <a:custGeom>
                      <a:avLst/>
                      <a:gdLst>
                        <a:gd name="connsiteX0" fmla="*/ 101600 w 2082800"/>
                        <a:gd name="connsiteY0" fmla="*/ 88900 h 88900"/>
                        <a:gd name="connsiteX1" fmla="*/ 0 w 2082800"/>
                        <a:gd name="connsiteY1" fmla="*/ 0 h 88900"/>
                        <a:gd name="connsiteX2" fmla="*/ 2082800 w 2082800"/>
                        <a:gd name="connsiteY2" fmla="*/ 0 h 889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</a:cxnLst>
                      <a:rect l="l" t="t" r="r" b="b"/>
                      <a:pathLst>
                        <a:path w="2082800" h="88900">
                          <a:moveTo>
                            <a:pt x="101600" y="88900"/>
                          </a:moveTo>
                          <a:lnTo>
                            <a:pt x="0" y="0"/>
                          </a:lnTo>
                          <a:lnTo>
                            <a:pt x="2082800" y="0"/>
                          </a:lnTo>
                        </a:path>
                      </a:pathLst>
                    </a:custGeom>
                    <a:noFill/>
                    <a:ln w="12700">
                      <a:solidFill>
                        <a:schemeClr val="bg1">
                          <a:lumMod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</p:grpSp>
            </p:grpSp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5F1DB841-17A8-4E6A-B56B-D664510CBE93}"/>
                    </a:ext>
                  </a:extLst>
                </p:cNvPr>
                <p:cNvSpPr txBox="1"/>
                <p:nvPr/>
              </p:nvSpPr>
              <p:spPr>
                <a:xfrm>
                  <a:off x="1203420" y="2430596"/>
                  <a:ext cx="1965105" cy="40580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자연어 처리 알고리즘</a:t>
                  </a:r>
                </a:p>
              </p:txBody>
            </p:sp>
          </p:grpSp>
        </p:grp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1C5960BD-0F77-4359-B72A-BAA0C86AAFF0}"/>
                </a:ext>
              </a:extLst>
            </p:cNvPr>
            <p:cNvSpPr txBox="1"/>
            <p:nvPr/>
          </p:nvSpPr>
          <p:spPr>
            <a:xfrm>
              <a:off x="8468413" y="4973400"/>
              <a:ext cx="3531032" cy="7066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92075" indent="-92075">
                <a:buFont typeface="Arial" panose="020B0604020202020204" pitchFamily="34" charset="0"/>
                <a:buChar char="•"/>
              </a:pPr>
              <a:r>
                <a:rPr lang="ko-KR" alt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뉴스의 </a:t>
              </a:r>
              <a:r>
                <a:rPr lang="en-US" altLang="ko-KR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Text</a:t>
              </a:r>
              <a:r>
                <a:rPr lang="ko-KR" alt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를 자연어 처리하여 </a:t>
              </a:r>
              <a:br>
                <a:rPr lang="en-US" altLang="ko-KR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</a:br>
              <a:r>
                <a:rPr lang="ko-KR" alt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자동으로 문제생성</a:t>
              </a:r>
              <a:endPara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endParaRPr>
            </a:p>
          </p:txBody>
        </p:sp>
      </p:grpSp>
      <p:pic>
        <p:nvPicPr>
          <p:cNvPr id="40" name="Picture 2" descr="CoreNLP - LF AI Landscape">
            <a:extLst>
              <a:ext uri="{FF2B5EF4-FFF2-40B4-BE49-F238E27FC236}">
                <a16:creationId xmlns:a16="http://schemas.microsoft.com/office/drawing/2014/main" id="{A05AEBB7-8C07-2341-9B28-F70D899F82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4319" y="3277311"/>
            <a:ext cx="697990" cy="800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4" name="그룹 83">
            <a:extLst>
              <a:ext uri="{FF2B5EF4-FFF2-40B4-BE49-F238E27FC236}">
                <a16:creationId xmlns:a16="http://schemas.microsoft.com/office/drawing/2014/main" id="{E13C9803-E29E-4541-BC88-37EF63F80506}"/>
              </a:ext>
            </a:extLst>
          </p:cNvPr>
          <p:cNvGrpSpPr/>
          <p:nvPr/>
        </p:nvGrpSpPr>
        <p:grpSpPr>
          <a:xfrm>
            <a:off x="3628777" y="4738249"/>
            <a:ext cx="5165743" cy="1606568"/>
            <a:chOff x="7606264" y="4100907"/>
            <a:chExt cx="4437802" cy="2169919"/>
          </a:xfrm>
        </p:grpSpPr>
        <p:grpSp>
          <p:nvGrpSpPr>
            <p:cNvPr id="85" name="그룹 84">
              <a:extLst>
                <a:ext uri="{FF2B5EF4-FFF2-40B4-BE49-F238E27FC236}">
                  <a16:creationId xmlns:a16="http://schemas.microsoft.com/office/drawing/2014/main" id="{63755661-0B3A-4046-A403-BAB238DE7793}"/>
                </a:ext>
              </a:extLst>
            </p:cNvPr>
            <p:cNvGrpSpPr/>
            <p:nvPr/>
          </p:nvGrpSpPr>
          <p:grpSpPr>
            <a:xfrm>
              <a:off x="7606264" y="4100907"/>
              <a:ext cx="4303136" cy="2169919"/>
              <a:chOff x="1568624" y="1988840"/>
              <a:chExt cx="2733890" cy="1765212"/>
            </a:xfrm>
          </p:grpSpPr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FF15D272-D1A7-4123-AD3B-1B46C0D5A383}"/>
                  </a:ext>
                </a:extLst>
              </p:cNvPr>
              <p:cNvSpPr/>
              <p:nvPr/>
            </p:nvSpPr>
            <p:spPr>
              <a:xfrm>
                <a:off x="1568624" y="1988840"/>
                <a:ext cx="2733890" cy="176521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75CB4315-468D-4834-8A27-C2B6893F7304}"/>
                  </a:ext>
                </a:extLst>
              </p:cNvPr>
              <p:cNvGrpSpPr/>
              <p:nvPr/>
            </p:nvGrpSpPr>
            <p:grpSpPr>
              <a:xfrm>
                <a:off x="1568624" y="1994313"/>
                <a:ext cx="2733890" cy="1759739"/>
                <a:chOff x="850300" y="2310125"/>
                <a:chExt cx="2491136" cy="1759739"/>
              </a:xfrm>
            </p:grpSpPr>
            <p:grpSp>
              <p:nvGrpSpPr>
                <p:cNvPr id="89" name="그룹 88">
                  <a:extLst>
                    <a:ext uri="{FF2B5EF4-FFF2-40B4-BE49-F238E27FC236}">
                      <a16:creationId xmlns:a16="http://schemas.microsoft.com/office/drawing/2014/main" id="{F5A52195-D679-46EC-9244-603A07F2951F}"/>
                    </a:ext>
                  </a:extLst>
                </p:cNvPr>
                <p:cNvGrpSpPr/>
                <p:nvPr/>
              </p:nvGrpSpPr>
              <p:grpSpPr>
                <a:xfrm>
                  <a:off x="850300" y="2310125"/>
                  <a:ext cx="2491136" cy="1759739"/>
                  <a:chOff x="778292" y="2205531"/>
                  <a:chExt cx="2491136" cy="1439493"/>
                </a:xfrm>
              </p:grpSpPr>
              <p:sp>
                <p:nvSpPr>
                  <p:cNvPr id="91" name="한쪽 모서리가 잘린 사각형 14">
                    <a:extLst>
                      <a:ext uri="{FF2B5EF4-FFF2-40B4-BE49-F238E27FC236}">
                        <a16:creationId xmlns:a16="http://schemas.microsoft.com/office/drawing/2014/main" id="{C3EE3FBD-90A5-49C0-8645-5918126848DC}"/>
                      </a:ext>
                    </a:extLst>
                  </p:cNvPr>
                  <p:cNvSpPr/>
                  <p:nvPr/>
                </p:nvSpPr>
                <p:spPr>
                  <a:xfrm>
                    <a:off x="782481" y="2206914"/>
                    <a:ext cx="2486946" cy="1438110"/>
                  </a:xfrm>
                  <a:prstGeom prst="snip1Rect">
                    <a:avLst>
                      <a:gd name="adj" fmla="val 21951"/>
                    </a:avLst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  <p:sp>
                <p:nvSpPr>
                  <p:cNvPr id="92" name="직사각형 91">
                    <a:extLst>
                      <a:ext uri="{FF2B5EF4-FFF2-40B4-BE49-F238E27FC236}">
                        <a16:creationId xmlns:a16="http://schemas.microsoft.com/office/drawing/2014/main" id="{FC90E0EF-97F4-4E39-B47F-D439CE76F65D}"/>
                      </a:ext>
                    </a:extLst>
                  </p:cNvPr>
                  <p:cNvSpPr/>
                  <p:nvPr/>
                </p:nvSpPr>
                <p:spPr>
                  <a:xfrm>
                    <a:off x="938015" y="2314277"/>
                    <a:ext cx="62184" cy="119550"/>
                  </a:xfrm>
                  <a:prstGeom prst="rect">
                    <a:avLst/>
                  </a:prstGeom>
                </p:spPr>
                <p:txBody>
                  <a:bodyPr wrap="none" lIns="0" tIns="0" rIns="0" bIns="0">
                    <a:spAutoFit/>
                    <a:scene3d>
                      <a:camera prst="orthographicFront"/>
                      <a:lightRig rig="threePt" dir="t"/>
                    </a:scene3d>
                    <a:sp3d>
                      <a:bevelT w="0"/>
                    </a:sp3d>
                  </a:bodyPr>
                  <a:lstStyle/>
                  <a:p>
                    <a:r>
                      <a:rPr lang="en-US" altLang="ko-KR" sz="1600" kern="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4</a:t>
                    </a:r>
                    <a:endParaRPr lang="ko-KR" altLang="en-US" sz="1600" dirty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  <p:grpSp>
                <p:nvGrpSpPr>
                  <p:cNvPr id="93" name="그룹 92">
                    <a:extLst>
                      <a:ext uri="{FF2B5EF4-FFF2-40B4-BE49-F238E27FC236}">
                        <a16:creationId xmlns:a16="http://schemas.microsoft.com/office/drawing/2014/main" id="{E3F176E7-1C66-4961-9A3C-49002EE101A3}"/>
                      </a:ext>
                    </a:extLst>
                  </p:cNvPr>
                  <p:cNvGrpSpPr/>
                  <p:nvPr/>
                </p:nvGrpSpPr>
                <p:grpSpPr>
                  <a:xfrm>
                    <a:off x="778292" y="2205531"/>
                    <a:ext cx="2491136" cy="475070"/>
                    <a:chOff x="778292" y="2205531"/>
                    <a:chExt cx="2217792" cy="475070"/>
                  </a:xfrm>
                </p:grpSpPr>
                <p:sp>
                  <p:nvSpPr>
                    <p:cNvPr id="94" name="직사각형 93">
                      <a:extLst>
                        <a:ext uri="{FF2B5EF4-FFF2-40B4-BE49-F238E27FC236}">
                          <a16:creationId xmlns:a16="http://schemas.microsoft.com/office/drawing/2014/main" id="{6938E99D-306B-4D19-9E75-4C8BF788013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65583" y="2295005"/>
                      <a:ext cx="222648" cy="385596"/>
                    </a:xfrm>
                    <a:prstGeom prst="rect">
                      <a:avLst/>
                    </a:prstGeom>
                    <a:solidFill>
                      <a:srgbClr val="313946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altLang="ko-KR" sz="1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95" name="직각 삼각형 112">
                      <a:extLst>
                        <a:ext uri="{FF2B5EF4-FFF2-40B4-BE49-F238E27FC236}">
                          <a16:creationId xmlns:a16="http://schemas.microsoft.com/office/drawing/2014/main" id="{BB98E568-59B6-4502-9540-078E3208009E}"/>
                        </a:ext>
                      </a:extLst>
                    </p:cNvPr>
                    <p:cNvSpPr/>
                    <p:nvPr/>
                  </p:nvSpPr>
                  <p:spPr>
                    <a:xfrm flipH="1" flipV="1">
                      <a:off x="2852068" y="2206741"/>
                      <a:ext cx="144016" cy="148792"/>
                    </a:xfrm>
                    <a:prstGeom prst="rtTriangle">
                      <a:avLst/>
                    </a:prstGeom>
                    <a:solidFill>
                      <a:srgbClr val="313946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96" name="자유형 19">
                      <a:extLst>
                        <a:ext uri="{FF2B5EF4-FFF2-40B4-BE49-F238E27FC236}">
                          <a16:creationId xmlns:a16="http://schemas.microsoft.com/office/drawing/2014/main" id="{EE250554-6CDC-45AA-8B21-5667517BF79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78292" y="2205531"/>
                      <a:ext cx="2082800" cy="91848"/>
                    </a:xfrm>
                    <a:custGeom>
                      <a:avLst/>
                      <a:gdLst>
                        <a:gd name="connsiteX0" fmla="*/ 101600 w 2082800"/>
                        <a:gd name="connsiteY0" fmla="*/ 88900 h 88900"/>
                        <a:gd name="connsiteX1" fmla="*/ 0 w 2082800"/>
                        <a:gd name="connsiteY1" fmla="*/ 0 h 88900"/>
                        <a:gd name="connsiteX2" fmla="*/ 2082800 w 2082800"/>
                        <a:gd name="connsiteY2" fmla="*/ 0 h 889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</a:cxnLst>
                      <a:rect l="l" t="t" r="r" b="b"/>
                      <a:pathLst>
                        <a:path w="2082800" h="88900">
                          <a:moveTo>
                            <a:pt x="101600" y="88900"/>
                          </a:moveTo>
                          <a:lnTo>
                            <a:pt x="0" y="0"/>
                          </a:lnTo>
                          <a:lnTo>
                            <a:pt x="2082800" y="0"/>
                          </a:lnTo>
                        </a:path>
                      </a:pathLst>
                    </a:custGeom>
                    <a:noFill/>
                    <a:ln w="12700">
                      <a:solidFill>
                        <a:schemeClr val="bg1">
                          <a:lumMod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</p:grpSp>
            </p:grpSp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A0B6D6C1-E9D7-494C-8798-92A79BB9E0F1}"/>
                    </a:ext>
                  </a:extLst>
                </p:cNvPr>
                <p:cNvSpPr txBox="1"/>
                <p:nvPr/>
              </p:nvSpPr>
              <p:spPr>
                <a:xfrm>
                  <a:off x="1203420" y="2430596"/>
                  <a:ext cx="1965105" cy="40580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빅데이터 분석 알고리즘</a:t>
                  </a:r>
                </a:p>
              </p:txBody>
            </p:sp>
          </p:grpSp>
        </p:grp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0FEF5DD2-29E5-4023-AB9E-8EDC3909207A}"/>
                </a:ext>
              </a:extLst>
            </p:cNvPr>
            <p:cNvSpPr txBox="1"/>
            <p:nvPr/>
          </p:nvSpPr>
          <p:spPr>
            <a:xfrm>
              <a:off x="8513034" y="4945801"/>
              <a:ext cx="3531032" cy="7939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92075" indent="-92075" latinLnBrk="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 b="1" dirty="0" err="1">
                  <a:solidFill>
                    <a:srgbClr val="656565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텐서플로우를</a:t>
              </a:r>
              <a:r>
                <a:rPr lang="ko-KR" altLang="en-US" sz="1400" b="1" dirty="0">
                  <a:solidFill>
                    <a:srgbClr val="656565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이용한 빅데이터 분석 및 처리는</a:t>
              </a:r>
              <a:br>
                <a:rPr lang="en-US" altLang="ko-KR" sz="1400" b="1" dirty="0">
                  <a:solidFill>
                    <a:srgbClr val="656565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</a:br>
              <a:r>
                <a:rPr lang="ko-KR" altLang="en-US" sz="1400" b="1" dirty="0">
                  <a:solidFill>
                    <a:srgbClr val="656565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사용자 맞춤형 추천뉴스를 제공</a:t>
              </a:r>
              <a:endParaRPr lang="en-US" altLang="ko-KR" sz="1400" b="1" dirty="0">
                <a:solidFill>
                  <a:srgbClr val="656565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pic>
        <p:nvPicPr>
          <p:cNvPr id="1026" name="Picture 2" descr="텐서 플로우 2.0 강좌 1 - 텐서플로우 설치">
            <a:extLst>
              <a:ext uri="{FF2B5EF4-FFF2-40B4-BE49-F238E27FC236}">
                <a16:creationId xmlns:a16="http://schemas.microsoft.com/office/drawing/2014/main" id="{28331418-45CE-416E-9F57-48F8C57EE0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2905" y="5368602"/>
            <a:ext cx="792763" cy="658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19294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3113282"/>
            <a:ext cx="5711957" cy="631435"/>
          </a:xfrm>
        </p:spPr>
        <p:txBody>
          <a:bodyPr>
            <a:normAutofit fontScale="92500" lnSpcReduction="20000"/>
          </a:bodyPr>
          <a:lstStyle/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5.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사업화 전략</a:t>
            </a:r>
          </a:p>
        </p:txBody>
      </p:sp>
      <p:pic>
        <p:nvPicPr>
          <p:cNvPr id="7" name="그래픽 6" descr="도토리">
            <a:extLst>
              <a:ext uri="{FF2B5EF4-FFF2-40B4-BE49-F238E27FC236}">
                <a16:creationId xmlns:a16="http://schemas.microsoft.com/office/drawing/2014/main" id="{A465A957-BD7A-B946-B2FF-7478C59893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64521" y="296940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2997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746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9549CCC5-A6C6-4427-B887-ABA4E4399E0B}"/>
              </a:ext>
            </a:extLst>
          </p:cNvPr>
          <p:cNvCxnSpPr/>
          <p:nvPr/>
        </p:nvCxnSpPr>
        <p:spPr>
          <a:xfrm>
            <a:off x="457200" y="965200"/>
            <a:ext cx="56388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132B9AA8-7F76-41AC-BDFD-1466CFBDD3F6}"/>
              </a:ext>
            </a:extLst>
          </p:cNvPr>
          <p:cNvSpPr txBox="1"/>
          <p:nvPr/>
        </p:nvSpPr>
        <p:spPr>
          <a:xfrm>
            <a:off x="457200" y="296893"/>
            <a:ext cx="9316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</a:rPr>
              <a:t>목차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22FAB3F1-19E5-4885-AB94-E1E103E57374}"/>
              </a:ext>
            </a:extLst>
          </p:cNvPr>
          <p:cNvGrpSpPr/>
          <p:nvPr/>
        </p:nvGrpSpPr>
        <p:grpSpPr>
          <a:xfrm>
            <a:off x="681908" y="1296788"/>
            <a:ext cx="5328207" cy="790798"/>
            <a:chOff x="767634" y="2238492"/>
            <a:chExt cx="4505406" cy="70788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CEEEDF0-282B-438C-ABC0-502CC3664B6B}"/>
                </a:ext>
              </a:extLst>
            </p:cNvPr>
            <p:cNvSpPr txBox="1"/>
            <p:nvPr/>
          </p:nvSpPr>
          <p:spPr>
            <a:xfrm>
              <a:off x="1782603" y="2357201"/>
              <a:ext cx="329184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spc="-300" dirty="0">
                  <a:solidFill>
                    <a:schemeClr val="bg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rPr>
                <a:t>프로젝트 개발 동기</a:t>
              </a:r>
            </a:p>
          </p:txBody>
        </p:sp>
        <p:sp>
          <p:nvSpPr>
            <p:cNvPr id="8" name="양쪽 대괄호 7">
              <a:extLst>
                <a:ext uri="{FF2B5EF4-FFF2-40B4-BE49-F238E27FC236}">
                  <a16:creationId xmlns:a16="http://schemas.microsoft.com/office/drawing/2014/main" id="{D2A997A7-4526-4DF2-8132-A3980CE44B53}"/>
                </a:ext>
              </a:extLst>
            </p:cNvPr>
            <p:cNvSpPr/>
            <p:nvPr/>
          </p:nvSpPr>
          <p:spPr>
            <a:xfrm>
              <a:off x="1574800" y="2286002"/>
              <a:ext cx="3698240" cy="660376"/>
            </a:xfrm>
            <a:prstGeom prst="bracketPair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휴먼매직체" panose="02030504000101010101" pitchFamily="18" charset="-127"/>
                <a:ea typeface="휴먼매직체" panose="02030504000101010101" pitchFamily="18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C182BD7-8E16-41D3-8371-84522BC32261}"/>
                </a:ext>
              </a:extLst>
            </p:cNvPr>
            <p:cNvSpPr txBox="1"/>
            <p:nvPr/>
          </p:nvSpPr>
          <p:spPr>
            <a:xfrm>
              <a:off x="767634" y="2238492"/>
              <a:ext cx="44094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bg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rPr>
                <a:t>1</a:t>
              </a:r>
              <a:endParaRPr lang="ko-KR" altLang="en-US" sz="4000" b="1" dirty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B1407239-E533-406C-8B2D-43721447C7AA}"/>
              </a:ext>
            </a:extLst>
          </p:cNvPr>
          <p:cNvGrpSpPr/>
          <p:nvPr/>
        </p:nvGrpSpPr>
        <p:grpSpPr>
          <a:xfrm>
            <a:off x="681908" y="2187059"/>
            <a:ext cx="5328207" cy="790798"/>
            <a:chOff x="767634" y="2238492"/>
            <a:chExt cx="4505406" cy="707886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93D33AD-DDF5-416B-A5BC-1DDA675FA9F0}"/>
                </a:ext>
              </a:extLst>
            </p:cNvPr>
            <p:cNvSpPr txBox="1"/>
            <p:nvPr/>
          </p:nvSpPr>
          <p:spPr>
            <a:xfrm>
              <a:off x="1782604" y="2365993"/>
              <a:ext cx="3291840" cy="4683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spc="-300" dirty="0">
                  <a:solidFill>
                    <a:schemeClr val="bg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rPr>
                <a:t>기존 서비스와의 </a:t>
              </a:r>
              <a:r>
                <a:rPr lang="ko-KR" altLang="en-US" sz="2800" spc="-300" dirty="0" err="1">
                  <a:solidFill>
                    <a:schemeClr val="bg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rPr>
                <a:t>차별점</a:t>
              </a:r>
              <a:endParaRPr lang="ko-KR" altLang="en-US" sz="2800" spc="-300" dirty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endParaRPr>
            </a:p>
          </p:txBody>
        </p:sp>
        <p:sp>
          <p:nvSpPr>
            <p:cNvPr id="30" name="양쪽 대괄호 29">
              <a:extLst>
                <a:ext uri="{FF2B5EF4-FFF2-40B4-BE49-F238E27FC236}">
                  <a16:creationId xmlns:a16="http://schemas.microsoft.com/office/drawing/2014/main" id="{3328FE8E-891A-4282-9A19-5EC735DBB501}"/>
                </a:ext>
              </a:extLst>
            </p:cNvPr>
            <p:cNvSpPr/>
            <p:nvPr/>
          </p:nvSpPr>
          <p:spPr>
            <a:xfrm>
              <a:off x="1574800" y="2286002"/>
              <a:ext cx="3698240" cy="660376"/>
            </a:xfrm>
            <a:prstGeom prst="bracketPair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휴먼매직체" panose="02030504000101010101" pitchFamily="18" charset="-127"/>
                <a:ea typeface="휴먼매직체" panose="02030504000101010101" pitchFamily="18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E3A2805-AEE2-4029-86C6-BCA6349DE35B}"/>
                </a:ext>
              </a:extLst>
            </p:cNvPr>
            <p:cNvSpPr txBox="1"/>
            <p:nvPr/>
          </p:nvSpPr>
          <p:spPr>
            <a:xfrm>
              <a:off x="767634" y="2238492"/>
              <a:ext cx="45002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bg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rPr>
                <a:t>2</a:t>
              </a:r>
              <a:endParaRPr lang="ko-KR" altLang="en-US" sz="4000" b="1" dirty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E5EEAD7E-6389-4AE7-A8EC-EDBC75C6280A}"/>
              </a:ext>
            </a:extLst>
          </p:cNvPr>
          <p:cNvGrpSpPr/>
          <p:nvPr/>
        </p:nvGrpSpPr>
        <p:grpSpPr>
          <a:xfrm>
            <a:off x="681908" y="3124840"/>
            <a:ext cx="5328207" cy="790798"/>
            <a:chOff x="767634" y="2238492"/>
            <a:chExt cx="4505406" cy="707886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94A38F6-390A-491C-AD6B-42E44DC53AF4}"/>
                </a:ext>
              </a:extLst>
            </p:cNvPr>
            <p:cNvSpPr txBox="1"/>
            <p:nvPr/>
          </p:nvSpPr>
          <p:spPr>
            <a:xfrm>
              <a:off x="1782603" y="2357201"/>
              <a:ext cx="3291840" cy="4683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spc="-300" dirty="0">
                  <a:solidFill>
                    <a:schemeClr val="bg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rPr>
                <a:t>프로젝트 시연</a:t>
              </a:r>
            </a:p>
          </p:txBody>
        </p:sp>
        <p:sp>
          <p:nvSpPr>
            <p:cNvPr id="34" name="양쪽 대괄호 33">
              <a:extLst>
                <a:ext uri="{FF2B5EF4-FFF2-40B4-BE49-F238E27FC236}">
                  <a16:creationId xmlns:a16="http://schemas.microsoft.com/office/drawing/2014/main" id="{780CDAEC-1A90-4666-A57B-7EBBE0FCB92D}"/>
                </a:ext>
              </a:extLst>
            </p:cNvPr>
            <p:cNvSpPr/>
            <p:nvPr/>
          </p:nvSpPr>
          <p:spPr>
            <a:xfrm>
              <a:off x="1574800" y="2286002"/>
              <a:ext cx="3698240" cy="660376"/>
            </a:xfrm>
            <a:prstGeom prst="bracketPair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휴먼매직체" panose="02030504000101010101" pitchFamily="18" charset="-127"/>
                <a:ea typeface="휴먼매직체" panose="02030504000101010101" pitchFamily="18" charset="-127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BEA91D3D-1041-4AA0-847E-E5A221A758C3}"/>
                </a:ext>
              </a:extLst>
            </p:cNvPr>
            <p:cNvSpPr txBox="1"/>
            <p:nvPr/>
          </p:nvSpPr>
          <p:spPr>
            <a:xfrm>
              <a:off x="767634" y="2238492"/>
              <a:ext cx="44396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bg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rPr>
                <a:t>3</a:t>
              </a:r>
              <a:endParaRPr lang="ko-KR" altLang="en-US" sz="4000" b="1" dirty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endParaRP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3317A3B6-EC67-4871-B234-7D6E05F75D59}"/>
              </a:ext>
            </a:extLst>
          </p:cNvPr>
          <p:cNvGrpSpPr/>
          <p:nvPr/>
        </p:nvGrpSpPr>
        <p:grpSpPr>
          <a:xfrm>
            <a:off x="681908" y="4062621"/>
            <a:ext cx="5328207" cy="790798"/>
            <a:chOff x="767634" y="2238492"/>
            <a:chExt cx="4505406" cy="707886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5C6ECFA-B68C-4EDA-8782-3C49C81C1A9F}"/>
                </a:ext>
              </a:extLst>
            </p:cNvPr>
            <p:cNvSpPr txBox="1"/>
            <p:nvPr/>
          </p:nvSpPr>
          <p:spPr>
            <a:xfrm>
              <a:off x="1757688" y="2354580"/>
              <a:ext cx="3359398" cy="4683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spc="-300" dirty="0">
                  <a:solidFill>
                    <a:schemeClr val="bg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rPr>
                <a:t>주요 기술 설명</a:t>
              </a:r>
            </a:p>
          </p:txBody>
        </p:sp>
        <p:sp>
          <p:nvSpPr>
            <p:cNvPr id="38" name="양쪽 대괄호 37">
              <a:extLst>
                <a:ext uri="{FF2B5EF4-FFF2-40B4-BE49-F238E27FC236}">
                  <a16:creationId xmlns:a16="http://schemas.microsoft.com/office/drawing/2014/main" id="{CDC8A71D-986E-4C58-BA30-34066379714F}"/>
                </a:ext>
              </a:extLst>
            </p:cNvPr>
            <p:cNvSpPr/>
            <p:nvPr/>
          </p:nvSpPr>
          <p:spPr>
            <a:xfrm>
              <a:off x="1574800" y="2286002"/>
              <a:ext cx="3698240" cy="660376"/>
            </a:xfrm>
            <a:prstGeom prst="bracketPair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휴먼매직체" panose="02030504000101010101" pitchFamily="18" charset="-127"/>
                <a:ea typeface="휴먼매직체" panose="02030504000101010101" pitchFamily="18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9D39744-AD7B-4A4A-95C8-DDFDA3C5174E}"/>
                </a:ext>
              </a:extLst>
            </p:cNvPr>
            <p:cNvSpPr txBox="1"/>
            <p:nvPr/>
          </p:nvSpPr>
          <p:spPr>
            <a:xfrm>
              <a:off x="767634" y="2238492"/>
              <a:ext cx="45002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bg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rPr>
                <a:t>4</a:t>
              </a:r>
              <a:endParaRPr lang="ko-KR" altLang="en-US" sz="4000" b="1" dirty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endParaRP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51373063-9332-4F23-8F11-B5DB43422C26}"/>
              </a:ext>
            </a:extLst>
          </p:cNvPr>
          <p:cNvGrpSpPr/>
          <p:nvPr/>
        </p:nvGrpSpPr>
        <p:grpSpPr>
          <a:xfrm>
            <a:off x="681908" y="5000402"/>
            <a:ext cx="5328207" cy="790799"/>
            <a:chOff x="767634" y="2238492"/>
            <a:chExt cx="4505406" cy="707887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0C83C90-D6CC-4005-9D19-F76576A29ACE}"/>
                </a:ext>
              </a:extLst>
            </p:cNvPr>
            <p:cNvSpPr txBox="1"/>
            <p:nvPr/>
          </p:nvSpPr>
          <p:spPr>
            <a:xfrm>
              <a:off x="1790908" y="2304449"/>
              <a:ext cx="329184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spc="-300" dirty="0">
                  <a:solidFill>
                    <a:schemeClr val="bg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rPr>
                <a:t>사업화 전략</a:t>
              </a:r>
            </a:p>
          </p:txBody>
        </p:sp>
        <p:sp>
          <p:nvSpPr>
            <p:cNvPr id="42" name="양쪽 대괄호 41">
              <a:extLst>
                <a:ext uri="{FF2B5EF4-FFF2-40B4-BE49-F238E27FC236}">
                  <a16:creationId xmlns:a16="http://schemas.microsoft.com/office/drawing/2014/main" id="{0EAB6186-1ED8-4AB3-B120-9FA86BAB31D4}"/>
                </a:ext>
              </a:extLst>
            </p:cNvPr>
            <p:cNvSpPr/>
            <p:nvPr/>
          </p:nvSpPr>
          <p:spPr>
            <a:xfrm>
              <a:off x="1574800" y="2238492"/>
              <a:ext cx="3698240" cy="660376"/>
            </a:xfrm>
            <a:prstGeom prst="bracketPair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휴먼매직체" panose="02030504000101010101" pitchFamily="18" charset="-127"/>
                <a:ea typeface="휴먼매직체" panose="02030504000101010101" pitchFamily="18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4CA549F5-875D-4BB0-853E-E90A224294C8}"/>
                </a:ext>
              </a:extLst>
            </p:cNvPr>
            <p:cNvSpPr txBox="1"/>
            <p:nvPr/>
          </p:nvSpPr>
          <p:spPr>
            <a:xfrm>
              <a:off x="767634" y="2238493"/>
              <a:ext cx="45002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bg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rPr>
                <a:t>5</a:t>
              </a:r>
              <a:endParaRPr lang="ko-KR" altLang="en-US" sz="4000" b="1" dirty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endParaRPr>
            </a:p>
          </p:txBody>
        </p:sp>
      </p:grpSp>
      <p:pic>
        <p:nvPicPr>
          <p:cNvPr id="12" name="그림 11" descr="텍스트, 신문, 건물, 도시이(가) 표시된 사진&#10;&#10;자동 생성된 설명">
            <a:extLst>
              <a:ext uri="{FF2B5EF4-FFF2-40B4-BE49-F238E27FC236}">
                <a16:creationId xmlns:a16="http://schemas.microsoft.com/office/drawing/2014/main" id="{16B2D353-B9A9-D240-AC54-BC4E649425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4973" y="6974"/>
            <a:ext cx="55770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2244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7">
            <a:extLst>
              <a:ext uri="{FF2B5EF4-FFF2-40B4-BE49-F238E27FC236}">
                <a16:creationId xmlns:a16="http://schemas.microsoft.com/office/drawing/2014/main" id="{8A6C27B5-688C-4922-BB6B-BE00199E44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91578" y="1962632"/>
            <a:ext cx="9835177" cy="4672939"/>
          </a:xfrm>
          <a:prstGeom prst="rect">
            <a:avLst/>
          </a:prstGeom>
          <a:ln w="31750">
            <a:solidFill>
              <a:srgbClr val="313946"/>
            </a:solidFill>
            <a:headEnd type="none" w="sm" len="sm"/>
            <a:tailEnd type="none" w="sm" len="sm"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72000" tIns="82800" rIns="72000" bIns="82800"/>
          <a:lstStyle>
            <a:lvl1pPr marL="342900" indent="-342900" algn="ctr" latinLnBrk="1">
              <a:lnSpc>
                <a:spcPct val="120000"/>
              </a:lnSpc>
              <a:buFont typeface="Wingdings" panose="05000000000000000000" pitchFamily="2" charset="2"/>
              <a:defRPr kumimoji="1" sz="12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174625" indent="-174625" algn="ctr" latinLnBrk="1">
              <a:lnSpc>
                <a:spcPct val="120000"/>
              </a:lnSpc>
              <a:buFont typeface="Wingdings" panose="05000000000000000000" pitchFamily="2" charset="2"/>
              <a:defRPr kumimoji="1" sz="12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algn="ctr" latinLnBrk="1">
              <a:lnSpc>
                <a:spcPct val="120000"/>
              </a:lnSpc>
              <a:buFont typeface="Wingdings" panose="05000000000000000000" pitchFamily="2" charset="2"/>
              <a:defRPr kumimoji="1" sz="12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algn="ctr" latinLnBrk="1">
              <a:lnSpc>
                <a:spcPct val="120000"/>
              </a:lnSpc>
              <a:buFont typeface="Wingdings" panose="05000000000000000000" pitchFamily="2" charset="2"/>
              <a:defRPr kumimoji="1" sz="12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algn="ctr" latinLnBrk="1">
              <a:lnSpc>
                <a:spcPct val="120000"/>
              </a:lnSpc>
              <a:buFont typeface="Wingdings" panose="05000000000000000000" pitchFamily="2" charset="2"/>
              <a:defRPr kumimoji="1" sz="12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algn="ctr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defRPr kumimoji="1" sz="12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algn="ctr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defRPr kumimoji="1" sz="12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algn="ctr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defRPr kumimoji="1" sz="12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algn="ctr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defRPr kumimoji="1" sz="12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marL="285750" lvl="1" indent="-285750" algn="l" font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Font typeface="Wingdings" panose="05000000000000000000" pitchFamily="2" charset="2"/>
              <a:buChar char="§"/>
              <a:defRPr/>
            </a:pPr>
            <a:endParaRPr lang="en-US" altLang="ko-KR" sz="1000" b="0" kern="0" dirty="0">
              <a:solidFill>
                <a:srgbClr val="000000"/>
              </a:solidFill>
              <a:cs typeface="Arial"/>
              <a:sym typeface="Wingdings" panose="05000000000000000000" pitchFamily="2" charset="2"/>
            </a:endParaRPr>
          </a:p>
          <a:p>
            <a:pPr marL="285750" lvl="1" indent="-285750" algn="l" font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Font typeface="Wingdings" panose="05000000000000000000" pitchFamily="2" charset="2"/>
              <a:buChar char="§"/>
              <a:defRPr/>
            </a:pPr>
            <a:endParaRPr lang="en-US" altLang="ko-KR" sz="1000" b="0" kern="0" dirty="0">
              <a:solidFill>
                <a:srgbClr val="000000"/>
              </a:solidFill>
              <a:cs typeface="Arial"/>
              <a:sym typeface="Wingdings" panose="05000000000000000000" pitchFamily="2" charset="2"/>
            </a:endParaRPr>
          </a:p>
          <a:p>
            <a:pPr marL="285750" lvl="1" indent="-285750" algn="l" font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Font typeface="Wingdings" panose="05000000000000000000" pitchFamily="2" charset="2"/>
              <a:buChar char="§"/>
              <a:defRPr/>
            </a:pPr>
            <a:endParaRPr lang="en-US" altLang="ko-KR" sz="1000" b="0" kern="0" dirty="0">
              <a:solidFill>
                <a:srgbClr val="000000"/>
              </a:solidFill>
              <a:cs typeface="Arial"/>
              <a:sym typeface="Wingdings" panose="05000000000000000000" pitchFamily="2" charset="2"/>
            </a:endParaRPr>
          </a:p>
          <a:p>
            <a:pPr marL="285750" lvl="1" indent="-285750" algn="l" font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Font typeface="Wingdings" panose="05000000000000000000" pitchFamily="2" charset="2"/>
              <a:buChar char="§"/>
              <a:defRPr/>
            </a:pPr>
            <a:endParaRPr lang="en-US" altLang="ko-KR" sz="1000" b="0" kern="0" dirty="0">
              <a:solidFill>
                <a:srgbClr val="000000"/>
              </a:solidFill>
              <a:cs typeface="Arial"/>
              <a:sym typeface="Wingdings" panose="05000000000000000000" pitchFamily="2" charset="2"/>
            </a:endParaRPr>
          </a:p>
          <a:p>
            <a:pPr marL="285750" lvl="1" indent="-285750" algn="l" font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Font typeface="Wingdings" panose="05000000000000000000" pitchFamily="2" charset="2"/>
              <a:buChar char="§"/>
              <a:defRPr/>
            </a:pPr>
            <a:endParaRPr lang="en-US" altLang="ko-KR" sz="1000" b="0" kern="0" dirty="0">
              <a:solidFill>
                <a:srgbClr val="000000"/>
              </a:solidFill>
              <a:cs typeface="Arial"/>
              <a:sym typeface="Wingdings" panose="05000000000000000000" pitchFamily="2" charset="2"/>
            </a:endParaRPr>
          </a:p>
          <a:p>
            <a:pPr lvl="1" algn="l" font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en-GB" altLang="ko-KR" sz="1000" kern="0" dirty="0">
              <a:solidFill>
                <a:srgbClr val="000000"/>
              </a:solidFill>
              <a:cs typeface="Arial"/>
              <a:sym typeface="Wingdings" panose="05000000000000000000" pitchFamily="2" charset="2"/>
            </a:endParaRPr>
          </a:p>
        </p:txBody>
      </p:sp>
      <p:sp>
        <p:nvSpPr>
          <p:cNvPr id="7" name="모서리가 둥근 직사각형 9">
            <a:extLst>
              <a:ext uri="{FF2B5EF4-FFF2-40B4-BE49-F238E27FC236}">
                <a16:creationId xmlns:a16="http://schemas.microsoft.com/office/drawing/2014/main" id="{8A11AB27-1091-46BD-AAE8-1653DACFBC20}"/>
              </a:ext>
            </a:extLst>
          </p:cNvPr>
          <p:cNvSpPr/>
          <p:nvPr/>
        </p:nvSpPr>
        <p:spPr>
          <a:xfrm>
            <a:off x="1376152" y="2039897"/>
            <a:ext cx="9604150" cy="495513"/>
          </a:xfrm>
          <a:prstGeom prst="roundRect">
            <a:avLst>
              <a:gd name="adj" fmla="val 10351"/>
            </a:avLst>
          </a:prstGeom>
          <a:solidFill>
            <a:srgbClr val="313946"/>
          </a:solidFill>
          <a:ln w="9525" cap="flat" cmpd="sng" algn="ctr">
            <a:solidFill>
              <a:schemeClr val="tx2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algn="ctr" fontAlgn="auto"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None/>
              <a:defRPr/>
            </a:pPr>
            <a:r>
              <a:rPr lang="ko-KR" altLang="en-US" sz="1600" b="1" kern="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</a:rPr>
              <a:t>비즈니스 모델</a:t>
            </a:r>
            <a:endParaRPr kumimoji="0" lang="ko-KR" altLang="en-US" sz="1600" b="1" kern="0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/>
            </a:endParaRPr>
          </a:p>
        </p:txBody>
      </p:sp>
      <p:sp>
        <p:nvSpPr>
          <p:cNvPr id="8" name="모서리가 둥근 직사각형 13">
            <a:extLst>
              <a:ext uri="{FF2B5EF4-FFF2-40B4-BE49-F238E27FC236}">
                <a16:creationId xmlns:a16="http://schemas.microsoft.com/office/drawing/2014/main" id="{7000C88F-43E1-49A2-8907-272FBDC3ED77}"/>
              </a:ext>
            </a:extLst>
          </p:cNvPr>
          <p:cNvSpPr/>
          <p:nvPr/>
        </p:nvSpPr>
        <p:spPr>
          <a:xfrm>
            <a:off x="3900195" y="2771192"/>
            <a:ext cx="2845838" cy="3629607"/>
          </a:xfrm>
          <a:prstGeom prst="roundRect">
            <a:avLst>
              <a:gd name="adj" fmla="val 10351"/>
            </a:avLst>
          </a:prstGeom>
          <a:solidFill>
            <a:schemeClr val="tx1">
              <a:lumMod val="50000"/>
              <a:lumOff val="50000"/>
            </a:schemeClr>
          </a:solidFill>
          <a:ln w="9525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 fontAlgn="auto"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None/>
              <a:defRPr/>
            </a:pPr>
            <a:endParaRPr lang="en-US" altLang="ko-KR" sz="1500" b="1" kern="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/>
            </a:endParaRPr>
          </a:p>
          <a:p>
            <a:pPr algn="ctr" fontAlgn="auto"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None/>
              <a:defRPr/>
            </a:pPr>
            <a:r>
              <a:rPr lang="en-US" altLang="ko-KR" sz="3600" b="1" kern="0" dirty="0">
                <a:solidFill>
                  <a:srgbClr val="D9D92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</a:rPr>
              <a:t>THE</a:t>
            </a:r>
            <a:r>
              <a:rPr lang="en-US" altLang="ko-KR" sz="3400" b="1" kern="0" dirty="0">
                <a:solidFill>
                  <a:srgbClr val="D9D92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</a:rPr>
              <a:t> </a:t>
            </a:r>
            <a:r>
              <a:rPr kumimoji="0" lang="ko-KR" altLang="en-US" sz="1700" b="1" kern="0" dirty="0">
                <a:solidFill>
                  <a:srgbClr val="D9D92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</a:rPr>
              <a:t>애플리케이션</a:t>
            </a:r>
            <a:endParaRPr kumimoji="0" lang="en-US" altLang="ko-KR" sz="1700" b="1" kern="0" dirty="0">
              <a:solidFill>
                <a:srgbClr val="D9D92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  <a:cs typeface="Arial"/>
            </a:endParaRPr>
          </a:p>
          <a:p>
            <a:pPr algn="ctr" fontAlgn="auto"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None/>
              <a:defRPr/>
            </a:pPr>
            <a:r>
              <a:rPr lang="ko-KR" altLang="en-US" sz="1500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</a:rPr>
              <a:t>매일 최신 영어뉴스</a:t>
            </a:r>
            <a:endParaRPr lang="en-US" altLang="ko-KR" sz="1500" b="1" kern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  <a:cs typeface="Arial"/>
            </a:endParaRPr>
          </a:p>
          <a:p>
            <a:pPr algn="ctr" fontAlgn="auto"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None/>
              <a:defRPr/>
            </a:pPr>
            <a:r>
              <a:rPr kumimoji="0" lang="ko-KR" altLang="en-US" sz="1500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</a:rPr>
              <a:t>영어 발음강세 교정</a:t>
            </a:r>
            <a:endParaRPr kumimoji="0" lang="en-US" altLang="ko-KR" sz="1500" b="1" kern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  <a:cs typeface="Arial"/>
            </a:endParaRPr>
          </a:p>
          <a:p>
            <a:pPr algn="ctr" fontAlgn="auto"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None/>
              <a:defRPr/>
            </a:pPr>
            <a:r>
              <a:rPr lang="ko-KR" altLang="en-US" sz="1500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</a:rPr>
              <a:t>기본 서비스 무료 제공</a:t>
            </a:r>
            <a:endParaRPr lang="en-US" altLang="ko-KR" sz="1500" b="1" kern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  <a:cs typeface="Arial"/>
            </a:endParaRPr>
          </a:p>
          <a:p>
            <a:pPr algn="ctr" fontAlgn="auto"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None/>
              <a:defRPr/>
            </a:pPr>
            <a:endParaRPr lang="en-US" altLang="ko-KR" sz="1500" b="1" kern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  <a:cs typeface="Arial"/>
            </a:endParaRPr>
          </a:p>
          <a:p>
            <a:pPr algn="ctr" fontAlgn="auto"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None/>
              <a:defRPr/>
            </a:pPr>
            <a:endParaRPr kumimoji="0" lang="en-US" altLang="ko-KR" sz="1000" b="1" kern="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/>
            </a:endParaRPr>
          </a:p>
          <a:p>
            <a:pPr algn="ctr" fontAlgn="auto"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None/>
              <a:defRPr/>
            </a:pPr>
            <a:endParaRPr kumimoji="0" lang="en-US" altLang="ko-KR" sz="2000" b="1" kern="0" dirty="0">
              <a:solidFill>
                <a:srgbClr val="C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/>
            </a:endParaRPr>
          </a:p>
          <a:p>
            <a:pPr algn="ctr" fontAlgn="auto"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None/>
              <a:defRPr/>
            </a:pPr>
            <a:endParaRPr kumimoji="0" lang="en-US" altLang="ko-KR" sz="2000" b="1" kern="0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/>
            </a:endParaRPr>
          </a:p>
          <a:p>
            <a:pPr algn="ctr" fontAlgn="auto"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None/>
              <a:defRPr/>
            </a:pPr>
            <a:endParaRPr lang="en-US" altLang="ko-KR" sz="2000" b="1" kern="0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/>
            </a:endParaRPr>
          </a:p>
          <a:p>
            <a:pPr algn="ctr" fontAlgn="auto"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None/>
              <a:defRPr/>
            </a:pPr>
            <a:endParaRPr kumimoji="0" lang="en-US" altLang="ko-KR" sz="2000" b="1" kern="0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/>
            </a:endParaRPr>
          </a:p>
        </p:txBody>
      </p:sp>
      <p:sp>
        <p:nvSpPr>
          <p:cNvPr id="11" name="모서리가 둥근 직사각형 17">
            <a:extLst>
              <a:ext uri="{FF2B5EF4-FFF2-40B4-BE49-F238E27FC236}">
                <a16:creationId xmlns:a16="http://schemas.microsoft.com/office/drawing/2014/main" id="{B4C7E786-BA94-4A36-BF44-D8F93E147973}"/>
              </a:ext>
            </a:extLst>
          </p:cNvPr>
          <p:cNvSpPr/>
          <p:nvPr/>
        </p:nvSpPr>
        <p:spPr>
          <a:xfrm>
            <a:off x="1558002" y="3037042"/>
            <a:ext cx="1321669" cy="1364492"/>
          </a:xfrm>
          <a:prstGeom prst="roundRect">
            <a:avLst>
              <a:gd name="adj" fmla="val 10351"/>
            </a:avLst>
          </a:prstGeom>
          <a:solidFill>
            <a:srgbClr val="313946"/>
          </a:solidFill>
          <a:ln w="9525" cap="flat" cmpd="sng" algn="ctr">
            <a:noFill/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algn="ctr" fontAlgn="auto"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None/>
              <a:defRPr/>
            </a:pPr>
            <a:r>
              <a:rPr lang="ko-KR" altLang="en-US" sz="1400" b="1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</a:rPr>
              <a:t>직장인</a:t>
            </a:r>
            <a:br>
              <a:rPr lang="en-US" altLang="ko-KR" sz="1400" b="1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</a:rPr>
            </a:br>
            <a:r>
              <a:rPr lang="ko-KR" altLang="en-US" sz="1400" b="1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</a:rPr>
              <a:t>취업준비생</a:t>
            </a:r>
            <a:endParaRPr lang="en-US" altLang="ko-KR" sz="1400" b="1" kern="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/>
            </a:endParaRPr>
          </a:p>
          <a:p>
            <a:pPr algn="ctr" fontAlgn="auto"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None/>
              <a:defRPr/>
            </a:pPr>
            <a:r>
              <a:rPr lang="en-US" altLang="ko-KR" sz="1400" b="1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</a:rPr>
              <a:t>(</a:t>
            </a:r>
            <a:r>
              <a:rPr lang="ko-KR" altLang="en-US" sz="1400" b="1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</a:rPr>
              <a:t>고객</a:t>
            </a:r>
            <a:r>
              <a:rPr lang="en-US" altLang="ko-KR" sz="1400" b="1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</a:rPr>
              <a:t>)</a:t>
            </a:r>
            <a:endParaRPr kumimoji="0" lang="ko-KR" altLang="en-US" sz="1400" b="1" kern="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9993D25-F879-4A91-B019-07F120F7F8D3}"/>
              </a:ext>
            </a:extLst>
          </p:cNvPr>
          <p:cNvSpPr txBox="1"/>
          <p:nvPr/>
        </p:nvSpPr>
        <p:spPr>
          <a:xfrm>
            <a:off x="1264763" y="1139521"/>
            <a:ext cx="9835177" cy="654090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dash"/>
          </a:ln>
        </p:spPr>
        <p:txBody>
          <a:bodyPr wrap="square" rtlCol="0">
            <a:spAutoFit/>
          </a:bodyPr>
          <a:lstStyle/>
          <a:p>
            <a:pPr latinLnBrk="0">
              <a:lnSpc>
                <a:spcPct val="120000"/>
              </a:lnSpc>
              <a:defRPr/>
            </a:pPr>
            <a:r>
              <a:rPr lang="ko-KR" altLang="en-US" sz="1600" b="1" kern="0" dirty="0">
                <a:solidFill>
                  <a:srgbClr val="000000"/>
                </a:solidFill>
                <a:latin typeface="+mj-ea"/>
                <a:ea typeface="+mj-ea"/>
              </a:rPr>
              <a:t>본 </a:t>
            </a:r>
            <a:r>
              <a:rPr lang="en-US" altLang="ko-KR" sz="1600" b="1" kern="0" dirty="0">
                <a:solidFill>
                  <a:srgbClr val="000000"/>
                </a:solidFill>
                <a:latin typeface="+mj-ea"/>
                <a:ea typeface="+mj-ea"/>
              </a:rPr>
              <a:t>App</a:t>
            </a:r>
            <a:r>
              <a:rPr lang="ko-KR" altLang="en-US" sz="1600" b="1" kern="0" dirty="0">
                <a:solidFill>
                  <a:srgbClr val="000000"/>
                </a:solidFill>
                <a:latin typeface="+mj-ea"/>
                <a:ea typeface="+mj-ea"/>
              </a:rPr>
              <a:t>은 시간과 공간의 제약없이 영어를 가볍게 학습하고자 하는 고객에게 실용적 영어학습자료와 강세 코칭을 제공하고 광고수익과 결제시스템으로 수익을 창출하는 </a:t>
            </a:r>
            <a:r>
              <a:rPr lang="ko-KR" altLang="en-US" sz="1600" b="1" kern="0" dirty="0">
                <a:solidFill>
                  <a:srgbClr val="E20000"/>
                </a:solidFill>
                <a:latin typeface="+mj-ea"/>
                <a:ea typeface="+mj-ea"/>
              </a:rPr>
              <a:t>에듀테크 교육 애플리케이션</a:t>
            </a:r>
            <a:r>
              <a:rPr lang="ko-KR" altLang="en-US" sz="1600" b="1" dirty="0">
                <a:solidFill>
                  <a:srgbClr val="E20000"/>
                </a:solidFill>
                <a:latin typeface="+mj-ea"/>
                <a:ea typeface="+mj-ea"/>
              </a:rPr>
              <a:t> </a:t>
            </a:r>
            <a:r>
              <a:rPr lang="ko-KR" altLang="en-US" sz="1600" b="1" dirty="0">
                <a:solidFill>
                  <a:srgbClr val="000000"/>
                </a:solidFill>
                <a:latin typeface="+mj-ea"/>
                <a:ea typeface="+mj-ea"/>
              </a:rPr>
              <a:t>입니다</a:t>
            </a:r>
            <a:r>
              <a:rPr lang="en-US" altLang="ko-KR" sz="1600" b="1" dirty="0">
                <a:solidFill>
                  <a:srgbClr val="000000"/>
                </a:solidFill>
                <a:latin typeface="+mj-ea"/>
                <a:ea typeface="+mj-ea"/>
              </a:rPr>
              <a:t>.</a:t>
            </a: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3FC0E045-D5E7-493A-8E2C-8E981ABADA22}"/>
              </a:ext>
            </a:extLst>
          </p:cNvPr>
          <p:cNvCxnSpPr>
            <a:cxnSpLocks/>
          </p:cNvCxnSpPr>
          <p:nvPr/>
        </p:nvCxnSpPr>
        <p:spPr>
          <a:xfrm>
            <a:off x="6989519" y="3083702"/>
            <a:ext cx="2411019" cy="0"/>
          </a:xfrm>
          <a:prstGeom prst="straightConnector1">
            <a:avLst/>
          </a:prstGeom>
          <a:ln w="762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A8B89543-4737-4BA9-937C-D233B306C03B}"/>
              </a:ext>
            </a:extLst>
          </p:cNvPr>
          <p:cNvSpPr txBox="1"/>
          <p:nvPr/>
        </p:nvSpPr>
        <p:spPr>
          <a:xfrm>
            <a:off x="7081519" y="3412057"/>
            <a:ext cx="2343575" cy="630942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협약을 통한 </a:t>
            </a:r>
            <a:br>
              <a:rPr lang="en-US" altLang="ko-KR" sz="1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1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영어뉴스데이터 제공</a:t>
            </a:r>
            <a:endParaRPr lang="en-US" altLang="ko-KR" sz="15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endParaRPr lang="en-US" altLang="ko-KR" sz="5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6" name="모서리가 둥근 직사각형 20">
            <a:extLst>
              <a:ext uri="{FF2B5EF4-FFF2-40B4-BE49-F238E27FC236}">
                <a16:creationId xmlns:a16="http://schemas.microsoft.com/office/drawing/2014/main" id="{86019D58-5528-4E8E-9F0A-03A4D8C93699}"/>
              </a:ext>
            </a:extLst>
          </p:cNvPr>
          <p:cNvSpPr/>
          <p:nvPr/>
        </p:nvSpPr>
        <p:spPr>
          <a:xfrm>
            <a:off x="4064659" y="4954555"/>
            <a:ext cx="1218708" cy="382555"/>
          </a:xfrm>
          <a:prstGeom prst="roundRect">
            <a:avLst>
              <a:gd name="adj" fmla="val 10351"/>
            </a:avLst>
          </a:prstGeom>
          <a:solidFill>
            <a:srgbClr val="313946"/>
          </a:solidFill>
          <a:ln w="9525" cap="flat" cmpd="sng" algn="ctr">
            <a:noFill/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algn="ctr" fontAlgn="auto"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None/>
              <a:defRPr/>
            </a:pPr>
            <a:r>
              <a:rPr kumimoji="0" lang="ko-KR" altLang="en-US" sz="1400" b="1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</a:rPr>
              <a:t>배너 광고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5DCB297-5027-4F58-B5B5-4A230CA9BE9A}"/>
              </a:ext>
            </a:extLst>
          </p:cNvPr>
          <p:cNvSpPr txBox="1"/>
          <p:nvPr/>
        </p:nvSpPr>
        <p:spPr>
          <a:xfrm>
            <a:off x="7081519" y="5825133"/>
            <a:ext cx="2343575" cy="553998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이전 주요학습자료</a:t>
            </a:r>
            <a:br>
              <a:rPr lang="en-US" altLang="ko-KR" sz="1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복습 콘텐츠</a:t>
            </a:r>
            <a:r>
              <a:rPr lang="en-US" altLang="ko-KR" sz="1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유료 결제</a:t>
            </a:r>
            <a:endParaRPr lang="en-US" altLang="ko-KR" sz="15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E365355D-1948-4F56-8A77-9C9C2A648022}"/>
              </a:ext>
            </a:extLst>
          </p:cNvPr>
          <p:cNvCxnSpPr>
            <a:cxnSpLocks/>
          </p:cNvCxnSpPr>
          <p:nvPr/>
        </p:nvCxnSpPr>
        <p:spPr>
          <a:xfrm>
            <a:off x="6989066" y="4793858"/>
            <a:ext cx="2406705" cy="0"/>
          </a:xfrm>
          <a:prstGeom prst="straightConnector1">
            <a:avLst/>
          </a:prstGeom>
          <a:ln w="762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영어공부 혼자 하는 법 / 영어 공부비결 / 영어 잘 하는 법? : 네이버 블로그">
            <a:extLst>
              <a:ext uri="{FF2B5EF4-FFF2-40B4-BE49-F238E27FC236}">
                <a16:creationId xmlns:a16="http://schemas.microsoft.com/office/drawing/2014/main" id="{AAEE6E20-5BB8-47DD-ACE7-AB0D2C37E7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3386" y="4713233"/>
            <a:ext cx="1343608" cy="1354586"/>
          </a:xfrm>
          <a:prstGeom prst="rect">
            <a:avLst/>
          </a:prstGeom>
          <a:noFill/>
          <a:ln>
            <a:solidFill>
              <a:schemeClr val="tx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1FE15E9A-A229-4385-B08E-16644A2BAC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0761" y="5353253"/>
            <a:ext cx="1198762" cy="900000"/>
          </a:xfrm>
          <a:prstGeom prst="rect">
            <a:avLst/>
          </a:prstGeom>
          <a:ln>
            <a:solidFill>
              <a:schemeClr val="tx2"/>
            </a:solidFill>
          </a:ln>
          <a:effectLst>
            <a:softEdge rad="0"/>
          </a:effectLst>
        </p:spPr>
      </p:pic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09828E28-435C-4D67-A113-B6126F534B9D}"/>
              </a:ext>
            </a:extLst>
          </p:cNvPr>
          <p:cNvSpPr/>
          <p:nvPr/>
        </p:nvSpPr>
        <p:spPr>
          <a:xfrm>
            <a:off x="9476792" y="4602637"/>
            <a:ext cx="1440024" cy="325864"/>
          </a:xfrm>
          <a:prstGeom prst="roundRect">
            <a:avLst/>
          </a:prstGeom>
          <a:solidFill>
            <a:srgbClr val="FFFF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b="1" kern="0" dirty="0">
                <a:solidFill>
                  <a:srgbClr val="E2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</a:rPr>
              <a:t>결제</a:t>
            </a:r>
            <a:r>
              <a:rPr kumimoji="0" lang="ko-KR" altLang="en-US" sz="1800" b="1" kern="0" dirty="0">
                <a:solidFill>
                  <a:srgbClr val="E2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</a:rPr>
              <a:t> 시스템</a:t>
            </a:r>
            <a:endParaRPr lang="ko-KR" altLang="en-US" dirty="0">
              <a:solidFill>
                <a:srgbClr val="E20000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B902481-881F-4F51-992E-B8A59717EC78}"/>
              </a:ext>
            </a:extLst>
          </p:cNvPr>
          <p:cNvSpPr/>
          <p:nvPr/>
        </p:nvSpPr>
        <p:spPr>
          <a:xfrm>
            <a:off x="0" y="0"/>
            <a:ext cx="12192000" cy="10111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7228D3-C5A2-46BE-B6C8-BB841E6E85B1}"/>
              </a:ext>
            </a:extLst>
          </p:cNvPr>
          <p:cNvSpPr txBox="1"/>
          <p:nvPr/>
        </p:nvSpPr>
        <p:spPr>
          <a:xfrm>
            <a:off x="381742" y="213169"/>
            <a:ext cx="7471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i="1" dirty="0">
                <a:solidFill>
                  <a:schemeClr val="bg1"/>
                </a:solidFill>
              </a:rPr>
              <a:t>1. </a:t>
            </a:r>
            <a:r>
              <a:rPr lang="ko-KR" altLang="en-US" sz="3200" b="1" i="1" dirty="0">
                <a:solidFill>
                  <a:schemeClr val="bg1"/>
                </a:solidFill>
              </a:rPr>
              <a:t>비즈니스 모델 </a:t>
            </a:r>
          </a:p>
        </p:txBody>
      </p:sp>
      <p:pic>
        <p:nvPicPr>
          <p:cNvPr id="28" name="Picture 4" descr="현혹되지 마소... 네이버가 언론이라니">
            <a:extLst>
              <a:ext uri="{FF2B5EF4-FFF2-40B4-BE49-F238E27FC236}">
                <a16:creationId xmlns:a16="http://schemas.microsoft.com/office/drawing/2014/main" id="{30EB994D-18E5-418A-BC86-D7AD15A24C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2140" y="3715759"/>
            <a:ext cx="1403791" cy="642881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DE286EF-BCFE-45F1-B104-8021955147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02140" y="6004560"/>
            <a:ext cx="1417319" cy="510403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</p:pic>
      <p:sp>
        <p:nvSpPr>
          <p:cNvPr id="33" name="모서리가 둥근 직사각형 20">
            <a:extLst>
              <a:ext uri="{FF2B5EF4-FFF2-40B4-BE49-F238E27FC236}">
                <a16:creationId xmlns:a16="http://schemas.microsoft.com/office/drawing/2014/main" id="{1F6C23B5-C737-4378-9EB1-44798326181C}"/>
              </a:ext>
            </a:extLst>
          </p:cNvPr>
          <p:cNvSpPr/>
          <p:nvPr/>
        </p:nvSpPr>
        <p:spPr>
          <a:xfrm>
            <a:off x="9485742" y="5734283"/>
            <a:ext cx="1438290" cy="279918"/>
          </a:xfrm>
          <a:prstGeom prst="roundRect">
            <a:avLst>
              <a:gd name="adj" fmla="val 10351"/>
            </a:avLst>
          </a:prstGeom>
          <a:solidFill>
            <a:srgbClr val="313946"/>
          </a:solidFill>
          <a:ln w="9525" cap="flat" cmpd="sng" algn="ctr">
            <a:noFill/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algn="ctr" fontAlgn="auto"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None/>
              <a:defRPr/>
            </a:pPr>
            <a:r>
              <a:rPr kumimoji="0" lang="ko-KR" altLang="en-US" sz="1400" b="1" ker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</a:rPr>
              <a:t>복습 하기</a:t>
            </a:r>
            <a:endParaRPr kumimoji="0" lang="ko-KR" altLang="en-US" sz="1400" b="1" kern="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/>
            </a:endParaRPr>
          </a:p>
        </p:txBody>
      </p:sp>
      <p:sp>
        <p:nvSpPr>
          <p:cNvPr id="34" name="모서리가 둥근 직사각형 20">
            <a:extLst>
              <a:ext uri="{FF2B5EF4-FFF2-40B4-BE49-F238E27FC236}">
                <a16:creationId xmlns:a16="http://schemas.microsoft.com/office/drawing/2014/main" id="{7CF8CE31-A84B-4F5E-B925-57605AC82205}"/>
              </a:ext>
            </a:extLst>
          </p:cNvPr>
          <p:cNvSpPr/>
          <p:nvPr/>
        </p:nvSpPr>
        <p:spPr>
          <a:xfrm>
            <a:off x="9485742" y="4918943"/>
            <a:ext cx="1438290" cy="279918"/>
          </a:xfrm>
          <a:prstGeom prst="roundRect">
            <a:avLst>
              <a:gd name="adj" fmla="val 10351"/>
            </a:avLst>
          </a:prstGeom>
          <a:solidFill>
            <a:srgbClr val="313946"/>
          </a:solidFill>
          <a:ln w="9525" cap="flat" cmpd="sng" algn="ctr">
            <a:noFill/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algn="ctr" fontAlgn="auto"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None/>
              <a:defRPr/>
            </a:pPr>
            <a:r>
              <a:rPr lang="ko-KR" altLang="en-US" sz="1400" b="1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</a:rPr>
              <a:t>강세분석 교정</a:t>
            </a:r>
            <a:endParaRPr kumimoji="0" lang="ko-KR" altLang="en-US" sz="1400" b="1" kern="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/>
            </a:endParaRP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3AAF7866-E82D-4EEE-9B6F-CFB968AE49BA}"/>
              </a:ext>
            </a:extLst>
          </p:cNvPr>
          <p:cNvSpPr/>
          <p:nvPr/>
        </p:nvSpPr>
        <p:spPr>
          <a:xfrm>
            <a:off x="9476792" y="2903377"/>
            <a:ext cx="1440024" cy="325864"/>
          </a:xfrm>
          <a:prstGeom prst="roundRect">
            <a:avLst/>
          </a:prstGeom>
          <a:solidFill>
            <a:srgbClr val="FFFF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kern="0" dirty="0">
                <a:solidFill>
                  <a:srgbClr val="E2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</a:rPr>
              <a:t>투자 지원</a:t>
            </a:r>
            <a:endParaRPr lang="ko-KR" altLang="en-US" dirty="0">
              <a:solidFill>
                <a:srgbClr val="E20000"/>
              </a:solidFill>
            </a:endParaRPr>
          </a:p>
        </p:txBody>
      </p:sp>
      <p:sp>
        <p:nvSpPr>
          <p:cNvPr id="36" name="모서리가 둥근 직사각형 20">
            <a:extLst>
              <a:ext uri="{FF2B5EF4-FFF2-40B4-BE49-F238E27FC236}">
                <a16:creationId xmlns:a16="http://schemas.microsoft.com/office/drawing/2014/main" id="{0C7A9222-39C7-4A3F-A9F4-DD27867BA254}"/>
              </a:ext>
            </a:extLst>
          </p:cNvPr>
          <p:cNvSpPr/>
          <p:nvPr/>
        </p:nvSpPr>
        <p:spPr>
          <a:xfrm>
            <a:off x="9485742" y="3219682"/>
            <a:ext cx="1438290" cy="498877"/>
          </a:xfrm>
          <a:prstGeom prst="roundRect">
            <a:avLst>
              <a:gd name="adj" fmla="val 10351"/>
            </a:avLst>
          </a:prstGeom>
          <a:solidFill>
            <a:srgbClr val="313946"/>
          </a:solidFill>
          <a:ln w="9525" cap="flat" cmpd="sng" algn="ctr">
            <a:noFill/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algn="ctr" fontAlgn="auto"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None/>
              <a:defRPr/>
            </a:pPr>
            <a:r>
              <a:rPr lang="ko-KR" altLang="en-US" sz="1400" b="1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</a:rPr>
              <a:t>언론재단 및</a:t>
            </a:r>
            <a:endParaRPr lang="en-US" altLang="ko-KR" sz="1400" b="1" kern="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/>
            </a:endParaRPr>
          </a:p>
          <a:p>
            <a:pPr algn="ctr" fontAlgn="auto"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None/>
              <a:defRPr/>
            </a:pPr>
            <a:r>
              <a:rPr lang="ko-KR" altLang="en-US" sz="1400" b="1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</a:rPr>
              <a:t>언론사 협약</a:t>
            </a:r>
            <a:endParaRPr lang="en-US" altLang="ko-KR" sz="1400" b="1" kern="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/>
            </a:endParaRPr>
          </a:p>
        </p:txBody>
      </p:sp>
      <p:pic>
        <p:nvPicPr>
          <p:cNvPr id="13" name="Picture 2" descr="아무도 내 발음을 못 알아듣는다면">
            <a:extLst>
              <a:ext uri="{FF2B5EF4-FFF2-40B4-BE49-F238E27FC236}">
                <a16:creationId xmlns:a16="http://schemas.microsoft.com/office/drawing/2014/main" id="{831480A9-D2CF-4A82-AF4E-18008A05A3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2140" y="5202428"/>
            <a:ext cx="1417319" cy="543052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152EC757-6717-495B-997D-094F5C725E13}"/>
              </a:ext>
            </a:extLst>
          </p:cNvPr>
          <p:cNvSpPr txBox="1"/>
          <p:nvPr/>
        </p:nvSpPr>
        <p:spPr>
          <a:xfrm>
            <a:off x="7104379" y="5186297"/>
            <a:ext cx="2343575" cy="553998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강세분석 프로그램 </a:t>
            </a:r>
            <a:br>
              <a:rPr lang="en-US" altLang="ko-KR" sz="1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1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유료결제</a:t>
            </a:r>
            <a:endParaRPr lang="en-US" altLang="ko-KR" sz="15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2B5D83FA-077A-4DEE-8DEF-C5E3F77F9218}"/>
              </a:ext>
            </a:extLst>
          </p:cNvPr>
          <p:cNvSpPr/>
          <p:nvPr/>
        </p:nvSpPr>
        <p:spPr>
          <a:xfrm>
            <a:off x="4077478" y="4626585"/>
            <a:ext cx="1222310" cy="325864"/>
          </a:xfrm>
          <a:prstGeom prst="roundRect">
            <a:avLst/>
          </a:prstGeom>
          <a:solidFill>
            <a:srgbClr val="FFFF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b="1" kern="0" dirty="0">
                <a:solidFill>
                  <a:srgbClr val="E2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</a:rPr>
              <a:t>광고 수익</a:t>
            </a:r>
            <a:endParaRPr lang="ko-KR" altLang="en-US" dirty="0">
              <a:solidFill>
                <a:srgbClr val="E20000"/>
              </a:solidFill>
            </a:endParaRPr>
          </a:p>
        </p:txBody>
      </p:sp>
      <p:sp>
        <p:nvSpPr>
          <p:cNvPr id="15" name="오른쪽 화살표 1">
            <a:extLst>
              <a:ext uri="{FF2B5EF4-FFF2-40B4-BE49-F238E27FC236}">
                <a16:creationId xmlns:a16="http://schemas.microsoft.com/office/drawing/2014/main" id="{A6B90BF2-F1D0-489C-BEA9-8519444DA6FC}"/>
              </a:ext>
            </a:extLst>
          </p:cNvPr>
          <p:cNvSpPr/>
          <p:nvPr/>
        </p:nvSpPr>
        <p:spPr>
          <a:xfrm>
            <a:off x="2916993" y="3247912"/>
            <a:ext cx="1007124" cy="823401"/>
          </a:xfrm>
          <a:prstGeom prst="rightArrow">
            <a:avLst/>
          </a:prstGeom>
          <a:solidFill>
            <a:srgbClr val="333F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200" b="1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학습목표</a:t>
            </a:r>
          </a:p>
        </p:txBody>
      </p:sp>
      <p:sp>
        <p:nvSpPr>
          <p:cNvPr id="45" name="오른쪽 화살표 1">
            <a:extLst>
              <a:ext uri="{FF2B5EF4-FFF2-40B4-BE49-F238E27FC236}">
                <a16:creationId xmlns:a16="http://schemas.microsoft.com/office/drawing/2014/main" id="{BF315CAA-3FEC-4D1F-BD0C-42ED54B6C531}"/>
              </a:ext>
            </a:extLst>
          </p:cNvPr>
          <p:cNvSpPr/>
          <p:nvPr/>
        </p:nvSpPr>
        <p:spPr>
          <a:xfrm flipH="1">
            <a:off x="2856729" y="5057190"/>
            <a:ext cx="1007124" cy="823401"/>
          </a:xfrm>
          <a:prstGeom prst="rightArrow">
            <a:avLst/>
          </a:prstGeom>
          <a:solidFill>
            <a:srgbClr val="333F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200" b="1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영어 학습자료</a:t>
            </a:r>
          </a:p>
        </p:txBody>
      </p:sp>
      <p:sp>
        <p:nvSpPr>
          <p:cNvPr id="39" name="모서리가 둥근 직사각형 20">
            <a:extLst>
              <a:ext uri="{FF2B5EF4-FFF2-40B4-BE49-F238E27FC236}">
                <a16:creationId xmlns:a16="http://schemas.microsoft.com/office/drawing/2014/main" id="{89494AE3-5D7F-4785-81D8-14C6BC18F093}"/>
              </a:ext>
            </a:extLst>
          </p:cNvPr>
          <p:cNvSpPr/>
          <p:nvPr/>
        </p:nvSpPr>
        <p:spPr>
          <a:xfrm>
            <a:off x="5380275" y="4954555"/>
            <a:ext cx="1218708" cy="382555"/>
          </a:xfrm>
          <a:prstGeom prst="roundRect">
            <a:avLst>
              <a:gd name="adj" fmla="val 10351"/>
            </a:avLst>
          </a:prstGeom>
          <a:solidFill>
            <a:srgbClr val="313946"/>
          </a:solidFill>
          <a:ln w="9525" cap="flat" cmpd="sng" algn="ctr">
            <a:noFill/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algn="ctr" fontAlgn="auto"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None/>
              <a:defRPr/>
            </a:pPr>
            <a:r>
              <a:rPr lang="en-US" altLang="ko-KR" sz="1400" b="1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</a:rPr>
              <a:t>NEW</a:t>
            </a:r>
            <a:r>
              <a:rPr lang="ko-KR" altLang="en-US" sz="1400" b="1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</a:rPr>
              <a:t>콘텐츠</a:t>
            </a:r>
            <a:endParaRPr kumimoji="0" lang="ko-KR" altLang="en-US" sz="1400" b="1" kern="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/>
            </a:endParaRPr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96EADDF6-67FC-48A2-B688-2149F1A82AD7}"/>
              </a:ext>
            </a:extLst>
          </p:cNvPr>
          <p:cNvSpPr/>
          <p:nvPr/>
        </p:nvSpPr>
        <p:spPr>
          <a:xfrm>
            <a:off x="5393094" y="4626585"/>
            <a:ext cx="1222310" cy="325864"/>
          </a:xfrm>
          <a:prstGeom prst="roundRect">
            <a:avLst/>
          </a:prstGeom>
          <a:solidFill>
            <a:srgbClr val="FFFF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E2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 &amp; D</a:t>
            </a:r>
            <a:endParaRPr lang="ko-KR" altLang="en-US" b="1" dirty="0">
              <a:solidFill>
                <a:srgbClr val="E2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91DCCEEE-0AF7-4D52-AC51-5D5474E8A4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99315" y="5331279"/>
            <a:ext cx="1206758" cy="910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8935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5A236EC-52D2-41C2-AC1F-539093E2A41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alphaModFix amt="8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814214"/>
            <a:ext cx="12192000" cy="2789437"/>
          </a:xfrm>
          <a:prstGeom prst="rect">
            <a:avLst/>
          </a:prstGeom>
        </p:spPr>
      </p:pic>
      <p:pic>
        <p:nvPicPr>
          <p:cNvPr id="6" name="그래픽 5" descr="플래그">
            <a:extLst>
              <a:ext uri="{FF2B5EF4-FFF2-40B4-BE49-F238E27FC236}">
                <a16:creationId xmlns:a16="http://schemas.microsoft.com/office/drawing/2014/main" id="{630EDA21-EDF9-4F0C-B1EB-9C672E3187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886259" y="2085974"/>
            <a:ext cx="1436913" cy="1058091"/>
          </a:xfrm>
          <a:prstGeom prst="rect">
            <a:avLst/>
          </a:prstGeom>
        </p:spPr>
      </p:pic>
      <p:grpSp>
        <p:nvGrpSpPr>
          <p:cNvPr id="73" name="그룹 72"/>
          <p:cNvGrpSpPr/>
          <p:nvPr/>
        </p:nvGrpSpPr>
        <p:grpSpPr>
          <a:xfrm>
            <a:off x="6664879" y="2381364"/>
            <a:ext cx="4998145" cy="416288"/>
            <a:chOff x="3123419" y="4859894"/>
            <a:chExt cx="3831539" cy="319122"/>
          </a:xfrm>
        </p:grpSpPr>
        <p:sp>
          <p:nvSpPr>
            <p:cNvPr id="74" name="Rectangle 3"/>
            <p:cNvSpPr txBox="1">
              <a:spLocks noChangeArrowheads="1"/>
            </p:cNvSpPr>
            <p:nvPr/>
          </p:nvSpPr>
          <p:spPr bwMode="auto">
            <a:xfrm>
              <a:off x="3123419" y="4881733"/>
              <a:ext cx="50" cy="297283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 latinLnBrk="0">
                <a:lnSpc>
                  <a:spcPct val="90000"/>
                </a:lnSpc>
              </a:pPr>
              <a:endParaRPr lang="en-US" altLang="ko-KR" sz="2800" dirty="0">
                <a:effectLst/>
                <a:latin typeface="Calibri" panose="020F0502020204030204" pitchFamily="34" charset="0"/>
                <a:cs typeface="MV Boli" panose="02000500030200090000" pitchFamily="2" charset="0"/>
              </a:endParaRPr>
            </a:p>
          </p:txBody>
        </p:sp>
        <p:sp>
          <p:nvSpPr>
            <p:cNvPr id="76" name="Rectangle 3"/>
            <p:cNvSpPr txBox="1">
              <a:spLocks noChangeArrowheads="1"/>
            </p:cNvSpPr>
            <p:nvPr/>
          </p:nvSpPr>
          <p:spPr bwMode="auto">
            <a:xfrm>
              <a:off x="6954908" y="4859894"/>
              <a:ext cx="50" cy="297283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 latinLnBrk="0">
                <a:lnSpc>
                  <a:spcPct val="90000"/>
                </a:lnSpc>
              </a:pPr>
              <a:endParaRPr lang="en-US" altLang="ko-KR" sz="2800" dirty="0">
                <a:effectLst/>
                <a:latin typeface="Calibri" panose="020F0502020204030204" pitchFamily="34" charset="0"/>
                <a:cs typeface="MV Boli" panose="02000500030200090000" pitchFamily="2" charset="0"/>
              </a:endParaRP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4379A84C-A71C-4C32-A08D-E274057A4A39}"/>
              </a:ext>
            </a:extLst>
          </p:cNvPr>
          <p:cNvSpPr/>
          <p:nvPr/>
        </p:nvSpPr>
        <p:spPr>
          <a:xfrm>
            <a:off x="0" y="0"/>
            <a:ext cx="12192000" cy="10111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C22F51-C5C2-4CF1-83CB-75345304916C}"/>
              </a:ext>
            </a:extLst>
          </p:cNvPr>
          <p:cNvSpPr txBox="1"/>
          <p:nvPr/>
        </p:nvSpPr>
        <p:spPr>
          <a:xfrm>
            <a:off x="381741" y="213169"/>
            <a:ext cx="95389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i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3200" b="1" i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사업화 전략 </a:t>
            </a: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B63ECC2E-F40A-4DB2-8E35-3EEC21E0736C}"/>
              </a:ext>
            </a:extLst>
          </p:cNvPr>
          <p:cNvGrpSpPr/>
          <p:nvPr/>
        </p:nvGrpSpPr>
        <p:grpSpPr>
          <a:xfrm>
            <a:off x="689469" y="1382987"/>
            <a:ext cx="9406251" cy="465319"/>
            <a:chOff x="2613840" y="1069009"/>
            <a:chExt cx="7106934" cy="360601"/>
          </a:xfrm>
        </p:grpSpPr>
        <p:sp>
          <p:nvSpPr>
            <p:cNvPr id="44" name="Rectangle 3">
              <a:extLst>
                <a:ext uri="{FF2B5EF4-FFF2-40B4-BE49-F238E27FC236}">
                  <a16:creationId xmlns:a16="http://schemas.microsoft.com/office/drawing/2014/main" id="{5A9645E7-3C55-40C6-8485-730750FAF6C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52354" y="1095692"/>
              <a:ext cx="6968420" cy="333918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 latinLnBrk="0"/>
              <a:r>
                <a:rPr lang="ko-KR" altLang="en-US" sz="28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빅데이터를 활용한 영어 학습 애플리케이션   사업화 전략</a:t>
              </a:r>
            </a:p>
          </p:txBody>
        </p: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C1425DEF-E4B8-4FFF-A114-7DA75126F0A4}"/>
                </a:ext>
              </a:extLst>
            </p:cNvPr>
            <p:cNvGrpSpPr/>
            <p:nvPr/>
          </p:nvGrpSpPr>
          <p:grpSpPr>
            <a:xfrm>
              <a:off x="2613840" y="1069009"/>
              <a:ext cx="5517139" cy="299650"/>
              <a:chOff x="2662197" y="4803855"/>
              <a:chExt cx="5517139" cy="299650"/>
            </a:xfrm>
          </p:grpSpPr>
          <p:sp>
            <p:nvSpPr>
              <p:cNvPr id="46" name="Rectangle 3">
                <a:extLst>
                  <a:ext uri="{FF2B5EF4-FFF2-40B4-BE49-F238E27FC236}">
                    <a16:creationId xmlns:a16="http://schemas.microsoft.com/office/drawing/2014/main" id="{15020C0C-8FED-4FEE-A51A-F70DCC29F86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662197" y="4806222"/>
                <a:ext cx="171832" cy="297283"/>
              </a:xfrm>
              <a:prstGeom prst="rect">
                <a:avLst/>
              </a:prstGeom>
              <a:noFill/>
            </p:spPr>
            <p:txBody>
              <a:bodyPr wrap="none" lIns="0" tIns="0" rIns="0" bIns="0">
                <a:spAutoFit/>
              </a:bodyPr>
              <a:lstStyle>
                <a:lvl1pPr algn="ctr">
                  <a:spcBef>
                    <a:spcPct val="0"/>
                  </a:spcBef>
                  <a:buNone/>
                  <a:defRPr lang="ko-KR" altLang="en-US" sz="4400" b="1" baseline="0" dirty="0">
                    <a:solidFill>
                      <a:schemeClr val="bg1"/>
                    </a:solidFill>
                    <a:effectLst>
                      <a:outerShdw blurRad="12700" dist="25400" dir="5400000" algn="t" rotWithShape="0">
                        <a:prstClr val="black">
                          <a:alpha val="50000"/>
                        </a:prstClr>
                      </a:outerShdw>
                    </a:effectLst>
                    <a:latin typeface="Tahoma" pitchFamily="34" charset="0"/>
                    <a:ea typeface="Tahoma" pitchFamily="34" charset="0"/>
                    <a:cs typeface="Tahoma" pitchFamily="34" charset="0"/>
                  </a:defRPr>
                </a:lvl1pPr>
              </a:lstStyle>
              <a:p>
                <a:pPr latinLnBrk="0">
                  <a:lnSpc>
                    <a:spcPct val="90000"/>
                  </a:lnSpc>
                </a:pPr>
                <a:r>
                  <a:rPr lang="en-US" altLang="ko-KR" sz="28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MV Boli" panose="02000500030200090000" pitchFamily="2" charset="0"/>
                  </a:rPr>
                  <a:t>“</a:t>
                </a:r>
              </a:p>
            </p:txBody>
          </p:sp>
          <p:sp>
            <p:nvSpPr>
              <p:cNvPr id="47" name="Rectangle 3">
                <a:extLst>
                  <a:ext uri="{FF2B5EF4-FFF2-40B4-BE49-F238E27FC236}">
                    <a16:creationId xmlns:a16="http://schemas.microsoft.com/office/drawing/2014/main" id="{B2475546-6811-4C5B-B757-A68C230F7BD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060137" y="4803855"/>
                <a:ext cx="119199" cy="297282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>
                <a:lvl1pPr algn="ctr">
                  <a:spcBef>
                    <a:spcPct val="0"/>
                  </a:spcBef>
                  <a:buNone/>
                  <a:defRPr lang="ko-KR" altLang="en-US" sz="4400" b="1" baseline="0" dirty="0">
                    <a:solidFill>
                      <a:schemeClr val="bg1"/>
                    </a:solidFill>
                    <a:effectLst>
                      <a:outerShdw blurRad="12700" dist="25400" dir="5400000" algn="t" rotWithShape="0">
                        <a:prstClr val="black">
                          <a:alpha val="50000"/>
                        </a:prstClr>
                      </a:outerShdw>
                    </a:effectLst>
                    <a:latin typeface="Tahoma" pitchFamily="34" charset="0"/>
                    <a:ea typeface="Tahoma" pitchFamily="34" charset="0"/>
                    <a:cs typeface="Tahoma" pitchFamily="34" charset="0"/>
                  </a:defRPr>
                </a:lvl1pPr>
              </a:lstStyle>
              <a:p>
                <a:pPr latinLnBrk="0">
                  <a:lnSpc>
                    <a:spcPct val="90000"/>
                  </a:lnSpc>
                </a:pPr>
                <a:r>
                  <a:rPr lang="en-US" altLang="ko-KR" sz="28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MV Boli" panose="02000500030200090000" pitchFamily="2" charset="0"/>
                  </a:rPr>
                  <a:t>”</a:t>
                </a:r>
              </a:p>
            </p:txBody>
          </p:sp>
        </p:grpSp>
      </p:grpSp>
      <p:sp>
        <p:nvSpPr>
          <p:cNvPr id="89" name="Freeform 6">
            <a:extLst>
              <a:ext uri="{FF2B5EF4-FFF2-40B4-BE49-F238E27FC236}">
                <a16:creationId xmlns:a16="http://schemas.microsoft.com/office/drawing/2014/main" id="{94181D87-CE0F-43DC-8328-2052C47D2B4B}"/>
              </a:ext>
            </a:extLst>
          </p:cNvPr>
          <p:cNvSpPr/>
          <p:nvPr/>
        </p:nvSpPr>
        <p:spPr>
          <a:xfrm rot="5400000" flipV="1">
            <a:off x="4867915" y="1970585"/>
            <a:ext cx="1620661" cy="2931933"/>
          </a:xfrm>
          <a:custGeom>
            <a:avLst/>
            <a:gdLst>
              <a:gd name="connsiteX0" fmla="*/ 898267 w 1796533"/>
              <a:gd name="connsiteY0" fmla="*/ 3923326 h 3923326"/>
              <a:gd name="connsiteX1" fmla="*/ 1796533 w 1796533"/>
              <a:gd name="connsiteY1" fmla="*/ 3025060 h 3923326"/>
              <a:gd name="connsiteX2" fmla="*/ 1645049 w 1796533"/>
              <a:gd name="connsiteY2" fmla="*/ 3025060 h 3923326"/>
              <a:gd name="connsiteX3" fmla="*/ 1645049 w 1796533"/>
              <a:gd name="connsiteY3" fmla="*/ 0 h 3923326"/>
              <a:gd name="connsiteX4" fmla="*/ 898266 w 1796533"/>
              <a:gd name="connsiteY4" fmla="*/ 260095 h 3923326"/>
              <a:gd name="connsiteX5" fmla="*/ 151484 w 1796533"/>
              <a:gd name="connsiteY5" fmla="*/ 0 h 3923326"/>
              <a:gd name="connsiteX6" fmla="*/ 151484 w 1796533"/>
              <a:gd name="connsiteY6" fmla="*/ 3025060 h 3923326"/>
              <a:gd name="connsiteX7" fmla="*/ 0 w 1796533"/>
              <a:gd name="connsiteY7" fmla="*/ 3025060 h 3923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6533" h="3923326">
                <a:moveTo>
                  <a:pt x="898267" y="3923326"/>
                </a:moveTo>
                <a:lnTo>
                  <a:pt x="1796533" y="3025060"/>
                </a:lnTo>
                <a:lnTo>
                  <a:pt x="1645049" y="3025060"/>
                </a:lnTo>
                <a:lnTo>
                  <a:pt x="1645049" y="0"/>
                </a:lnTo>
                <a:lnTo>
                  <a:pt x="898266" y="260095"/>
                </a:lnTo>
                <a:lnTo>
                  <a:pt x="151484" y="0"/>
                </a:lnTo>
                <a:lnTo>
                  <a:pt x="151484" y="3025060"/>
                </a:lnTo>
                <a:lnTo>
                  <a:pt x="0" y="3025060"/>
                </a:lnTo>
                <a:close/>
              </a:path>
            </a:pathLst>
          </a:custGeom>
          <a:solidFill>
            <a:srgbClr val="F8F8F8"/>
          </a:solidFill>
          <a:ln w="31750">
            <a:solidFill>
              <a:srgbClr val="E35740"/>
            </a:solidFill>
          </a:ln>
          <a:effectLst>
            <a:outerShdw blurRad="50800" dist="762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ko-KR" altLang="en-US">
              <a:latin typeface="Calibri" panose="020F0502020204030204" pitchFamily="34" charset="0"/>
            </a:endParaRPr>
          </a:p>
        </p:txBody>
      </p:sp>
      <p:sp>
        <p:nvSpPr>
          <p:cNvPr id="90" name="Freeform 6">
            <a:extLst>
              <a:ext uri="{FF2B5EF4-FFF2-40B4-BE49-F238E27FC236}">
                <a16:creationId xmlns:a16="http://schemas.microsoft.com/office/drawing/2014/main" id="{D6150D9D-5DCA-492D-B2BB-20B15F92D7DD}"/>
              </a:ext>
            </a:extLst>
          </p:cNvPr>
          <p:cNvSpPr/>
          <p:nvPr/>
        </p:nvSpPr>
        <p:spPr>
          <a:xfrm rot="5400000" flipV="1">
            <a:off x="1943791" y="1970584"/>
            <a:ext cx="1620661" cy="2931933"/>
          </a:xfrm>
          <a:custGeom>
            <a:avLst/>
            <a:gdLst>
              <a:gd name="connsiteX0" fmla="*/ 898267 w 1796533"/>
              <a:gd name="connsiteY0" fmla="*/ 3923326 h 3923326"/>
              <a:gd name="connsiteX1" fmla="*/ 1796533 w 1796533"/>
              <a:gd name="connsiteY1" fmla="*/ 3025060 h 3923326"/>
              <a:gd name="connsiteX2" fmla="*/ 1645049 w 1796533"/>
              <a:gd name="connsiteY2" fmla="*/ 3025060 h 3923326"/>
              <a:gd name="connsiteX3" fmla="*/ 1645049 w 1796533"/>
              <a:gd name="connsiteY3" fmla="*/ 0 h 3923326"/>
              <a:gd name="connsiteX4" fmla="*/ 898266 w 1796533"/>
              <a:gd name="connsiteY4" fmla="*/ 260095 h 3923326"/>
              <a:gd name="connsiteX5" fmla="*/ 151484 w 1796533"/>
              <a:gd name="connsiteY5" fmla="*/ 0 h 3923326"/>
              <a:gd name="connsiteX6" fmla="*/ 151484 w 1796533"/>
              <a:gd name="connsiteY6" fmla="*/ 3025060 h 3923326"/>
              <a:gd name="connsiteX7" fmla="*/ 0 w 1796533"/>
              <a:gd name="connsiteY7" fmla="*/ 3025060 h 3923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6533" h="3923326">
                <a:moveTo>
                  <a:pt x="898267" y="3923326"/>
                </a:moveTo>
                <a:lnTo>
                  <a:pt x="1796533" y="3025060"/>
                </a:lnTo>
                <a:lnTo>
                  <a:pt x="1645049" y="3025060"/>
                </a:lnTo>
                <a:lnTo>
                  <a:pt x="1645049" y="0"/>
                </a:lnTo>
                <a:lnTo>
                  <a:pt x="898266" y="260095"/>
                </a:lnTo>
                <a:lnTo>
                  <a:pt x="151484" y="0"/>
                </a:lnTo>
                <a:lnTo>
                  <a:pt x="151484" y="3025060"/>
                </a:lnTo>
                <a:lnTo>
                  <a:pt x="0" y="3025060"/>
                </a:lnTo>
                <a:close/>
              </a:path>
            </a:pathLst>
          </a:custGeom>
          <a:solidFill>
            <a:srgbClr val="F8F8F8"/>
          </a:solidFill>
          <a:ln w="31750">
            <a:solidFill>
              <a:schemeClr val="bg1">
                <a:lumMod val="75000"/>
              </a:schemeClr>
            </a:solidFill>
          </a:ln>
          <a:effectLst>
            <a:outerShdw blurRad="50800" dist="762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ko-KR" altLang="en-US">
              <a:latin typeface="Calibri" panose="020F0502020204030204" pitchFamily="34" charset="0"/>
            </a:endParaRPr>
          </a:p>
        </p:txBody>
      </p:sp>
      <p:sp>
        <p:nvSpPr>
          <p:cNvPr id="95" name="타원 94">
            <a:extLst>
              <a:ext uri="{FF2B5EF4-FFF2-40B4-BE49-F238E27FC236}">
                <a16:creationId xmlns:a16="http://schemas.microsoft.com/office/drawing/2014/main" id="{55559818-5BA2-4503-9E82-37926B4F3900}"/>
              </a:ext>
            </a:extLst>
          </p:cNvPr>
          <p:cNvSpPr/>
          <p:nvPr/>
        </p:nvSpPr>
        <p:spPr>
          <a:xfrm>
            <a:off x="3951380" y="2322331"/>
            <a:ext cx="2120472" cy="2120472"/>
          </a:xfrm>
          <a:prstGeom prst="ellipse">
            <a:avLst/>
          </a:prstGeom>
          <a:solidFill>
            <a:srgbClr val="E35740"/>
          </a:solidFill>
          <a:ln w="38100">
            <a:solidFill>
              <a:schemeClr val="bg1"/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타원 91">
            <a:extLst>
              <a:ext uri="{FF2B5EF4-FFF2-40B4-BE49-F238E27FC236}">
                <a16:creationId xmlns:a16="http://schemas.microsoft.com/office/drawing/2014/main" id="{9EBBE3F6-A4DC-49B2-84DE-827432095BF1}"/>
              </a:ext>
            </a:extLst>
          </p:cNvPr>
          <p:cNvSpPr/>
          <p:nvPr/>
        </p:nvSpPr>
        <p:spPr>
          <a:xfrm>
            <a:off x="919227" y="2322330"/>
            <a:ext cx="2120472" cy="2120472"/>
          </a:xfrm>
          <a:prstGeom prst="ellipse">
            <a:avLst/>
          </a:prstGeom>
          <a:solidFill>
            <a:schemeClr val="bg2">
              <a:lumMod val="50000"/>
            </a:schemeClr>
          </a:solidFill>
          <a:ln w="38100">
            <a:solidFill>
              <a:schemeClr val="bg1"/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Rectangle 3">
            <a:extLst>
              <a:ext uri="{FF2B5EF4-FFF2-40B4-BE49-F238E27FC236}">
                <a16:creationId xmlns:a16="http://schemas.microsoft.com/office/drawing/2014/main" id="{A6A085E0-4374-4EB5-981F-4581ED96A2A0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1284532" y="3647128"/>
            <a:ext cx="1345516" cy="553998"/>
          </a:xfrm>
          <a:prstGeom prst="rect">
            <a:avLst/>
          </a:prstGeom>
          <a:ln>
            <a:noFill/>
          </a:ln>
        </p:spPr>
        <p:txBody>
          <a:bodyPr wrap="square" lIns="0" tIns="0" rIns="0" bIns="0" anchor="t" anchorCtr="0">
            <a:spAutoFit/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None/>
              <a:defRPr lang="en-US" altLang="ko-KR" sz="2000" dirty="0" smtClean="0">
                <a:latin typeface="Microsoft Sans Serif" pitchFamily="34" charset="0"/>
                <a:ea typeface="+mj-ea"/>
                <a:cs typeface="Microsoft Sans Serif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0" algn="ctr" eaLnBrk="1" latinLnBrk="0" hangingPunct="1">
              <a:spcBef>
                <a:spcPts val="0"/>
              </a:spcBef>
              <a:defRPr/>
            </a:pPr>
            <a:r>
              <a:rPr lang="ko-KR" altLang="en-US" sz="1800" b="1" dirty="0">
                <a:solidFill>
                  <a:srgbClr val="FFCC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MV Boli" panose="02000500030200090000" pitchFamily="2" charset="0"/>
              </a:rPr>
              <a:t>차별화 된</a:t>
            </a:r>
            <a:endParaRPr lang="en-US" altLang="ko-KR" sz="1800" b="1" dirty="0">
              <a:solidFill>
                <a:srgbClr val="FFCC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  <a:cs typeface="MV Boli" panose="02000500030200090000" pitchFamily="2" charset="0"/>
            </a:endParaRPr>
          </a:p>
          <a:p>
            <a:pPr marL="0" indent="0" algn="ctr" eaLnBrk="1" latinLnBrk="0" hangingPunct="1">
              <a:spcBef>
                <a:spcPts val="0"/>
              </a:spcBef>
              <a:defRPr/>
            </a:pPr>
            <a:r>
              <a:rPr lang="ko-KR" altLang="en-US" sz="1800" b="1" dirty="0">
                <a:solidFill>
                  <a:srgbClr val="FFCC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MV Boli" panose="02000500030200090000" pitchFamily="2" charset="0"/>
              </a:rPr>
              <a:t>시스템 제공</a:t>
            </a:r>
            <a:endParaRPr lang="en-US" sz="1800" b="1" dirty="0">
              <a:solidFill>
                <a:srgbClr val="FFCC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  <a:cs typeface="MV Boli" panose="02000500030200090000" pitchFamily="2" charset="0"/>
            </a:endParaRPr>
          </a:p>
        </p:txBody>
      </p:sp>
      <p:sp>
        <p:nvSpPr>
          <p:cNvPr id="37" name="Rectangle 3">
            <a:extLst>
              <a:ext uri="{FF2B5EF4-FFF2-40B4-BE49-F238E27FC236}">
                <a16:creationId xmlns:a16="http://schemas.microsoft.com/office/drawing/2014/main" id="{AAC48A1B-384C-4131-B894-5151B42CBFA6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4307650" y="3628467"/>
            <a:ext cx="1345516" cy="553998"/>
          </a:xfrm>
          <a:prstGeom prst="rect">
            <a:avLst/>
          </a:prstGeom>
          <a:ln>
            <a:noFill/>
          </a:ln>
        </p:spPr>
        <p:txBody>
          <a:bodyPr wrap="square" lIns="0" tIns="0" rIns="0" bIns="0" anchor="t" anchorCtr="0">
            <a:spAutoFit/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None/>
              <a:defRPr lang="en-US" altLang="ko-KR" sz="2000" dirty="0" smtClean="0">
                <a:latin typeface="Microsoft Sans Serif" pitchFamily="34" charset="0"/>
                <a:ea typeface="+mj-ea"/>
                <a:cs typeface="Microsoft Sans Serif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0" algn="ctr" eaLnBrk="1" latinLnBrk="0" hangingPunct="1">
              <a:spcBef>
                <a:spcPts val="0"/>
              </a:spcBef>
              <a:defRPr/>
            </a:pPr>
            <a:r>
              <a:rPr lang="ko-KR" altLang="en-US" sz="1800" b="1" dirty="0">
                <a:solidFill>
                  <a:srgbClr val="FFCC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MV Boli" panose="02000500030200090000" pitchFamily="2" charset="0"/>
              </a:rPr>
              <a:t>협약을 통한</a:t>
            </a:r>
            <a:endParaRPr lang="en-US" altLang="ko-KR" sz="1800" b="1" dirty="0">
              <a:solidFill>
                <a:srgbClr val="FFCC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  <a:cs typeface="MV Boli" panose="02000500030200090000" pitchFamily="2" charset="0"/>
            </a:endParaRPr>
          </a:p>
          <a:p>
            <a:pPr marL="0" indent="0" algn="ctr" eaLnBrk="1" latinLnBrk="0" hangingPunct="1">
              <a:spcBef>
                <a:spcPts val="0"/>
              </a:spcBef>
              <a:defRPr/>
            </a:pPr>
            <a:r>
              <a:rPr lang="ko-KR" altLang="en-US" sz="1800" b="1" dirty="0">
                <a:solidFill>
                  <a:srgbClr val="FFCC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MV Boli" panose="02000500030200090000" pitchFamily="2" charset="0"/>
              </a:rPr>
              <a:t>투자지원</a:t>
            </a:r>
            <a:endParaRPr lang="en-US" altLang="ko-KR" sz="1800" b="1" dirty="0">
              <a:solidFill>
                <a:srgbClr val="FFCC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  <a:cs typeface="MV Boli" panose="02000500030200090000" pitchFamily="2" charset="0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0404B5B4-476E-435E-B86C-0FEA0F4BE8D0}"/>
              </a:ext>
            </a:extLst>
          </p:cNvPr>
          <p:cNvSpPr txBox="1"/>
          <p:nvPr/>
        </p:nvSpPr>
        <p:spPr>
          <a:xfrm>
            <a:off x="1457650" y="2495485"/>
            <a:ext cx="128664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100" b="1" dirty="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rPr>
              <a:t>STEP 1</a:t>
            </a:r>
            <a:endParaRPr kumimoji="1" lang="ko-KR" altLang="en-US" sz="2100" b="1" dirty="0">
              <a:solidFill>
                <a:schemeClr val="bg1"/>
              </a:solidFill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524E319-394E-4F46-8894-F70C7B435858}"/>
              </a:ext>
            </a:extLst>
          </p:cNvPr>
          <p:cNvSpPr txBox="1"/>
          <p:nvPr/>
        </p:nvSpPr>
        <p:spPr>
          <a:xfrm>
            <a:off x="4492784" y="2495486"/>
            <a:ext cx="128664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100" b="1" dirty="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rPr>
              <a:t>STEP 2</a:t>
            </a:r>
            <a:endParaRPr kumimoji="1" lang="ko-KR" altLang="en-US" sz="2100" b="1" dirty="0">
              <a:solidFill>
                <a:schemeClr val="bg1"/>
              </a:solidFill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09" name="Rectangle 3">
            <a:extLst>
              <a:ext uri="{FF2B5EF4-FFF2-40B4-BE49-F238E27FC236}">
                <a16:creationId xmlns:a16="http://schemas.microsoft.com/office/drawing/2014/main" id="{6C88E9CD-95F9-4E9F-B323-121A85B6A6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369" y="4859771"/>
            <a:ext cx="3011046" cy="1523494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None/>
              <a:defRPr lang="en-US" altLang="ko-KR" sz="2000" dirty="0" smtClean="0">
                <a:latin typeface="Microsoft Sans Serif" pitchFamily="34" charset="0"/>
                <a:ea typeface="+mj-ea"/>
                <a:cs typeface="Microsoft Sans Serif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285750" indent="-285750" eaLnBrk="1" latinLnBrk="0" hangingPunct="1">
              <a:spcBef>
                <a:spcPts val="600"/>
              </a:spcBef>
              <a:buFont typeface="Wingdings" panose="05000000000000000000" pitchFamily="2" charset="2"/>
              <a:buChar char="u"/>
            </a:pPr>
            <a:r>
              <a:rPr lang="ko-KR" altLang="en-US" sz="1700" b="1" dirty="0">
                <a:solidFill>
                  <a:srgbClr val="E2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배너 광고 수익</a:t>
            </a:r>
            <a:br>
              <a:rPr lang="en-US" altLang="ko-KR" sz="1700" b="1" dirty="0">
                <a:solidFill>
                  <a:srgbClr val="E2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15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매출액 </a:t>
            </a:r>
            <a:r>
              <a:rPr lang="en-US" altLang="ko-KR" sz="15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5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천만원 목표</a:t>
            </a:r>
            <a:br>
              <a:rPr lang="en-US" altLang="ko-KR" sz="1700" b="1" dirty="0">
                <a:solidFill>
                  <a:srgbClr val="E2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페이지 뷰당   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동영상 뷰</a:t>
            </a:r>
            <a:b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5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원 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X 50000    100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원 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X 50000</a:t>
            </a:r>
            <a:b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배너 제거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비용 결제</a:t>
            </a:r>
            <a:endParaRPr lang="en-US" altLang="ko-KR" sz="14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 eaLnBrk="1" latinLnBrk="0" hangingPunct="1">
              <a:spcBef>
                <a:spcPts val="600"/>
              </a:spcBef>
              <a:buFont typeface="Wingdings" panose="05000000000000000000" pitchFamily="2" charset="2"/>
              <a:buChar char="u"/>
            </a:pPr>
            <a:r>
              <a:rPr lang="ko-KR" altLang="en-US" sz="1700" b="1" dirty="0">
                <a:solidFill>
                  <a:srgbClr val="E2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이용자수 </a:t>
            </a:r>
            <a:r>
              <a:rPr lang="en-US" altLang="ko-KR" sz="1700" b="1" dirty="0">
                <a:solidFill>
                  <a:srgbClr val="E2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50000</a:t>
            </a:r>
            <a:r>
              <a:rPr lang="ko-KR" altLang="en-US" sz="1700" b="1" dirty="0">
                <a:solidFill>
                  <a:srgbClr val="E2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 목표</a:t>
            </a:r>
            <a:endParaRPr lang="en-US" altLang="ko-KR" sz="1700" b="1" dirty="0">
              <a:solidFill>
                <a:srgbClr val="E2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12" name="그룹 111">
            <a:extLst>
              <a:ext uri="{FF2B5EF4-FFF2-40B4-BE49-F238E27FC236}">
                <a16:creationId xmlns:a16="http://schemas.microsoft.com/office/drawing/2014/main" id="{D897AF5D-E012-4CCD-9EF0-3CD98E1FC440}"/>
              </a:ext>
            </a:extLst>
          </p:cNvPr>
          <p:cNvGrpSpPr/>
          <p:nvPr/>
        </p:nvGrpSpPr>
        <p:grpSpPr>
          <a:xfrm>
            <a:off x="8165417" y="6191056"/>
            <a:ext cx="3625146" cy="666944"/>
            <a:chOff x="5033269" y="5493504"/>
            <a:chExt cx="3084513" cy="941388"/>
          </a:xfrm>
        </p:grpSpPr>
        <p:pic>
          <p:nvPicPr>
            <p:cNvPr id="113" name="그림 11" descr="ob3.png">
              <a:extLst>
                <a:ext uri="{FF2B5EF4-FFF2-40B4-BE49-F238E27FC236}">
                  <a16:creationId xmlns:a16="http://schemas.microsoft.com/office/drawing/2014/main" id="{7C3E52D6-1029-4321-AB05-11D584530DC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gray">
            <a:xfrm>
              <a:off x="5961957" y="5493504"/>
              <a:ext cx="2155825" cy="928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4" name="그림 11" descr="ob3.png">
              <a:extLst>
                <a:ext uri="{FF2B5EF4-FFF2-40B4-BE49-F238E27FC236}">
                  <a16:creationId xmlns:a16="http://schemas.microsoft.com/office/drawing/2014/main" id="{E70249B0-ED1C-4FE6-AD80-FEAB6122277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gray">
            <a:xfrm>
              <a:off x="5033269" y="5850692"/>
              <a:ext cx="1355725" cy="584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4" name="그래픽 13" descr="스토리텔링">
            <a:extLst>
              <a:ext uri="{FF2B5EF4-FFF2-40B4-BE49-F238E27FC236}">
                <a16:creationId xmlns:a16="http://schemas.microsoft.com/office/drawing/2014/main" id="{35C95D1D-6739-444F-8E48-52D22EED3C5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673666" y="2843234"/>
            <a:ext cx="698603" cy="698603"/>
          </a:xfrm>
          <a:prstGeom prst="rect">
            <a:avLst/>
          </a:prstGeom>
        </p:spPr>
      </p:pic>
      <p:pic>
        <p:nvPicPr>
          <p:cNvPr id="18" name="그래픽 17" descr="서버">
            <a:extLst>
              <a:ext uri="{FF2B5EF4-FFF2-40B4-BE49-F238E27FC236}">
                <a16:creationId xmlns:a16="http://schemas.microsoft.com/office/drawing/2014/main" id="{12FD1AEB-2DB5-5945-AAF4-681AEA41A63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589017" y="2875648"/>
            <a:ext cx="737623" cy="737623"/>
          </a:xfrm>
          <a:prstGeom prst="rect">
            <a:avLst/>
          </a:prstGeom>
        </p:spPr>
      </p:pic>
      <p:sp>
        <p:nvSpPr>
          <p:cNvPr id="50" name="Freeform 6">
            <a:extLst>
              <a:ext uri="{FF2B5EF4-FFF2-40B4-BE49-F238E27FC236}">
                <a16:creationId xmlns:a16="http://schemas.microsoft.com/office/drawing/2014/main" id="{61C3B9AC-8F9D-41FA-A05B-674BAF1F80D1}"/>
              </a:ext>
            </a:extLst>
          </p:cNvPr>
          <p:cNvSpPr/>
          <p:nvPr/>
        </p:nvSpPr>
        <p:spPr>
          <a:xfrm rot="5400000" flipV="1">
            <a:off x="7779067" y="1970587"/>
            <a:ext cx="1620660" cy="2931932"/>
          </a:xfrm>
          <a:custGeom>
            <a:avLst/>
            <a:gdLst>
              <a:gd name="connsiteX0" fmla="*/ 898267 w 1796533"/>
              <a:gd name="connsiteY0" fmla="*/ 3923326 h 3923326"/>
              <a:gd name="connsiteX1" fmla="*/ 1796533 w 1796533"/>
              <a:gd name="connsiteY1" fmla="*/ 3025060 h 3923326"/>
              <a:gd name="connsiteX2" fmla="*/ 1645049 w 1796533"/>
              <a:gd name="connsiteY2" fmla="*/ 3025060 h 3923326"/>
              <a:gd name="connsiteX3" fmla="*/ 1645049 w 1796533"/>
              <a:gd name="connsiteY3" fmla="*/ 0 h 3923326"/>
              <a:gd name="connsiteX4" fmla="*/ 898266 w 1796533"/>
              <a:gd name="connsiteY4" fmla="*/ 260095 h 3923326"/>
              <a:gd name="connsiteX5" fmla="*/ 151484 w 1796533"/>
              <a:gd name="connsiteY5" fmla="*/ 0 h 3923326"/>
              <a:gd name="connsiteX6" fmla="*/ 151484 w 1796533"/>
              <a:gd name="connsiteY6" fmla="*/ 3025060 h 3923326"/>
              <a:gd name="connsiteX7" fmla="*/ 0 w 1796533"/>
              <a:gd name="connsiteY7" fmla="*/ 3025060 h 3923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6533" h="3923326">
                <a:moveTo>
                  <a:pt x="898267" y="3923326"/>
                </a:moveTo>
                <a:lnTo>
                  <a:pt x="1796533" y="3025060"/>
                </a:lnTo>
                <a:lnTo>
                  <a:pt x="1645049" y="3025060"/>
                </a:lnTo>
                <a:lnTo>
                  <a:pt x="1645049" y="0"/>
                </a:lnTo>
                <a:lnTo>
                  <a:pt x="898266" y="260095"/>
                </a:lnTo>
                <a:lnTo>
                  <a:pt x="151484" y="0"/>
                </a:lnTo>
                <a:lnTo>
                  <a:pt x="151484" y="3025060"/>
                </a:lnTo>
                <a:lnTo>
                  <a:pt x="0" y="3025060"/>
                </a:lnTo>
                <a:close/>
              </a:path>
            </a:pathLst>
          </a:custGeom>
          <a:solidFill>
            <a:srgbClr val="F8F8F8"/>
          </a:solidFill>
          <a:ln w="31750">
            <a:solidFill>
              <a:srgbClr val="2A7EAC"/>
            </a:solidFill>
          </a:ln>
          <a:effectLst>
            <a:outerShdw blurRad="50800" dist="762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ko-KR" altLang="en-US" dirty="0">
              <a:latin typeface="Calibri" panose="020F0502020204030204" pitchFamily="34" charset="0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523C7441-EB09-47B9-9DD7-67BF38A92742}"/>
              </a:ext>
            </a:extLst>
          </p:cNvPr>
          <p:cNvSpPr/>
          <p:nvPr/>
        </p:nvSpPr>
        <p:spPr>
          <a:xfrm>
            <a:off x="6862532" y="2322332"/>
            <a:ext cx="2120472" cy="2120472"/>
          </a:xfrm>
          <a:prstGeom prst="ellipse">
            <a:avLst/>
          </a:prstGeom>
          <a:solidFill>
            <a:srgbClr val="A76747"/>
          </a:solidFill>
          <a:ln w="38100">
            <a:solidFill>
              <a:schemeClr val="bg1"/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F202ED9-ABAD-4064-A759-FF9A0BBD32F1}"/>
              </a:ext>
            </a:extLst>
          </p:cNvPr>
          <p:cNvSpPr txBox="1"/>
          <p:nvPr/>
        </p:nvSpPr>
        <p:spPr>
          <a:xfrm>
            <a:off x="7366612" y="2495486"/>
            <a:ext cx="128664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100" b="1" dirty="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rPr>
              <a:t>STEP 3</a:t>
            </a:r>
            <a:endParaRPr kumimoji="1" lang="ko-KR" altLang="en-US" sz="2100" b="1" dirty="0">
              <a:solidFill>
                <a:schemeClr val="bg1"/>
              </a:solidFill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60" name="Freeform 12"/>
          <p:cNvSpPr>
            <a:spLocks noEditPoints="1"/>
          </p:cNvSpPr>
          <p:nvPr/>
        </p:nvSpPr>
        <p:spPr bwMode="auto">
          <a:xfrm>
            <a:off x="7607174" y="3057748"/>
            <a:ext cx="638023" cy="543256"/>
          </a:xfrm>
          <a:custGeom>
            <a:avLst/>
            <a:gdLst>
              <a:gd name="T0" fmla="*/ 802 w 971"/>
              <a:gd name="T1" fmla="*/ 406 h 827"/>
              <a:gd name="T2" fmla="*/ 846 w 971"/>
              <a:gd name="T3" fmla="*/ 444 h 827"/>
              <a:gd name="T4" fmla="*/ 843 w 971"/>
              <a:gd name="T5" fmla="*/ 594 h 827"/>
              <a:gd name="T6" fmla="*/ 678 w 971"/>
              <a:gd name="T7" fmla="*/ 754 h 827"/>
              <a:gd name="T8" fmla="*/ 545 w 971"/>
              <a:gd name="T9" fmla="*/ 792 h 827"/>
              <a:gd name="T10" fmla="*/ 606 w 971"/>
              <a:gd name="T11" fmla="*/ 763 h 827"/>
              <a:gd name="T12" fmla="*/ 631 w 971"/>
              <a:gd name="T13" fmla="*/ 727 h 827"/>
              <a:gd name="T14" fmla="*/ 565 w 971"/>
              <a:gd name="T15" fmla="*/ 644 h 827"/>
              <a:gd name="T16" fmla="*/ 667 w 971"/>
              <a:gd name="T17" fmla="*/ 694 h 827"/>
              <a:gd name="T18" fmla="*/ 720 w 971"/>
              <a:gd name="T19" fmla="*/ 692 h 827"/>
              <a:gd name="T20" fmla="*/ 637 w 971"/>
              <a:gd name="T21" fmla="*/ 606 h 827"/>
              <a:gd name="T22" fmla="*/ 667 w 971"/>
              <a:gd name="T23" fmla="*/ 569 h 827"/>
              <a:gd name="T24" fmla="*/ 753 w 971"/>
              <a:gd name="T25" fmla="*/ 636 h 827"/>
              <a:gd name="T26" fmla="*/ 692 w 971"/>
              <a:gd name="T27" fmla="*/ 522 h 827"/>
              <a:gd name="T28" fmla="*/ 721 w 971"/>
              <a:gd name="T29" fmla="*/ 484 h 827"/>
              <a:gd name="T30" fmla="*/ 835 w 971"/>
              <a:gd name="T31" fmla="*/ 541 h 827"/>
              <a:gd name="T32" fmla="*/ 812 w 971"/>
              <a:gd name="T33" fmla="*/ 478 h 827"/>
              <a:gd name="T34" fmla="*/ 582 w 971"/>
              <a:gd name="T35" fmla="*/ 250 h 827"/>
              <a:gd name="T36" fmla="*/ 629 w 971"/>
              <a:gd name="T37" fmla="*/ 247 h 827"/>
              <a:gd name="T38" fmla="*/ 74 w 971"/>
              <a:gd name="T39" fmla="*/ 330 h 827"/>
              <a:gd name="T40" fmla="*/ 0 w 971"/>
              <a:gd name="T41" fmla="*/ 222 h 827"/>
              <a:gd name="T42" fmla="*/ 146 w 971"/>
              <a:gd name="T43" fmla="*/ 35 h 827"/>
              <a:gd name="T44" fmla="*/ 304 w 971"/>
              <a:gd name="T45" fmla="*/ 58 h 827"/>
              <a:gd name="T46" fmla="*/ 441 w 971"/>
              <a:gd name="T47" fmla="*/ 42 h 827"/>
              <a:gd name="T48" fmla="*/ 327 w 971"/>
              <a:gd name="T49" fmla="*/ 110 h 827"/>
              <a:gd name="T50" fmla="*/ 222 w 971"/>
              <a:gd name="T51" fmla="*/ 63 h 827"/>
              <a:gd name="T52" fmla="*/ 56 w 971"/>
              <a:gd name="T53" fmla="*/ 202 h 827"/>
              <a:gd name="T54" fmla="*/ 87 w 971"/>
              <a:gd name="T55" fmla="*/ 277 h 827"/>
              <a:gd name="T56" fmla="*/ 145 w 971"/>
              <a:gd name="T57" fmla="*/ 416 h 827"/>
              <a:gd name="T58" fmla="*/ 506 w 971"/>
              <a:gd name="T59" fmla="*/ 684 h 827"/>
              <a:gd name="T60" fmla="*/ 430 w 971"/>
              <a:gd name="T61" fmla="*/ 677 h 827"/>
              <a:gd name="T62" fmla="*/ 408 w 971"/>
              <a:gd name="T63" fmla="*/ 616 h 827"/>
              <a:gd name="T64" fmla="*/ 337 w 971"/>
              <a:gd name="T65" fmla="*/ 610 h 827"/>
              <a:gd name="T66" fmla="*/ 331 w 971"/>
              <a:gd name="T67" fmla="*/ 605 h 827"/>
              <a:gd name="T68" fmla="*/ 311 w 971"/>
              <a:gd name="T69" fmla="*/ 548 h 827"/>
              <a:gd name="T70" fmla="*/ 247 w 971"/>
              <a:gd name="T71" fmla="*/ 535 h 827"/>
              <a:gd name="T72" fmla="*/ 231 w 971"/>
              <a:gd name="T73" fmla="*/ 460 h 827"/>
              <a:gd name="T74" fmla="*/ 144 w 971"/>
              <a:gd name="T75" fmla="*/ 466 h 827"/>
              <a:gd name="T76" fmla="*/ 133 w 971"/>
              <a:gd name="T77" fmla="*/ 573 h 827"/>
              <a:gd name="T78" fmla="*/ 188 w 971"/>
              <a:gd name="T79" fmla="*/ 586 h 827"/>
              <a:gd name="T80" fmla="*/ 192 w 971"/>
              <a:gd name="T81" fmla="*/ 592 h 827"/>
              <a:gd name="T82" fmla="*/ 200 w 971"/>
              <a:gd name="T83" fmla="*/ 676 h 827"/>
              <a:gd name="T84" fmla="*/ 288 w 971"/>
              <a:gd name="T85" fmla="*/ 672 h 827"/>
              <a:gd name="T86" fmla="*/ 311 w 971"/>
              <a:gd name="T87" fmla="*/ 729 h 827"/>
              <a:gd name="T88" fmla="*/ 394 w 971"/>
              <a:gd name="T89" fmla="*/ 726 h 827"/>
              <a:gd name="T90" fmla="*/ 401 w 971"/>
              <a:gd name="T91" fmla="*/ 729 h 827"/>
              <a:gd name="T92" fmla="*/ 507 w 971"/>
              <a:gd name="T93" fmla="*/ 775 h 827"/>
              <a:gd name="T94" fmla="*/ 506 w 971"/>
              <a:gd name="T95" fmla="*/ 684 h 827"/>
              <a:gd name="T96" fmla="*/ 830 w 971"/>
              <a:gd name="T97" fmla="*/ 377 h 827"/>
              <a:gd name="T98" fmla="*/ 880 w 971"/>
              <a:gd name="T99" fmla="*/ 369 h 827"/>
              <a:gd name="T100" fmla="*/ 921 w 971"/>
              <a:gd name="T101" fmla="*/ 264 h 827"/>
              <a:gd name="T102" fmla="*/ 950 w 971"/>
              <a:gd name="T103" fmla="*/ 153 h 827"/>
              <a:gd name="T104" fmla="*/ 753 w 971"/>
              <a:gd name="T105" fmla="*/ 21 h 827"/>
              <a:gd name="T106" fmla="*/ 681 w 971"/>
              <a:gd name="T107" fmla="*/ 56 h 827"/>
              <a:gd name="T108" fmla="*/ 450 w 971"/>
              <a:gd name="T109" fmla="*/ 85 h 827"/>
              <a:gd name="T110" fmla="*/ 360 w 971"/>
              <a:gd name="T111" fmla="*/ 280 h 827"/>
              <a:gd name="T112" fmla="*/ 540 w 971"/>
              <a:gd name="T113" fmla="*/ 200 h 827"/>
              <a:gd name="T114" fmla="*/ 670 w 971"/>
              <a:gd name="T115" fmla="*/ 223 h 8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971" h="827">
                <a:moveTo>
                  <a:pt x="629" y="247"/>
                </a:moveTo>
                <a:cubicBezTo>
                  <a:pt x="687" y="299"/>
                  <a:pt x="745" y="351"/>
                  <a:pt x="802" y="406"/>
                </a:cubicBezTo>
                <a:cubicBezTo>
                  <a:pt x="806" y="409"/>
                  <a:pt x="809" y="412"/>
                  <a:pt x="813" y="415"/>
                </a:cubicBezTo>
                <a:cubicBezTo>
                  <a:pt x="846" y="444"/>
                  <a:pt x="846" y="444"/>
                  <a:pt x="846" y="444"/>
                </a:cubicBezTo>
                <a:cubicBezTo>
                  <a:pt x="864" y="463"/>
                  <a:pt x="864" y="463"/>
                  <a:pt x="864" y="463"/>
                </a:cubicBezTo>
                <a:cubicBezTo>
                  <a:pt x="908" y="508"/>
                  <a:pt x="890" y="574"/>
                  <a:pt x="843" y="594"/>
                </a:cubicBezTo>
                <a:cubicBezTo>
                  <a:pt x="862" y="646"/>
                  <a:pt x="821" y="695"/>
                  <a:pt x="769" y="692"/>
                </a:cubicBezTo>
                <a:cubicBezTo>
                  <a:pt x="764" y="735"/>
                  <a:pt x="722" y="764"/>
                  <a:pt x="678" y="754"/>
                </a:cubicBezTo>
                <a:cubicBezTo>
                  <a:pt x="667" y="807"/>
                  <a:pt x="603" y="827"/>
                  <a:pt x="553" y="797"/>
                </a:cubicBezTo>
                <a:cubicBezTo>
                  <a:pt x="545" y="792"/>
                  <a:pt x="545" y="792"/>
                  <a:pt x="545" y="792"/>
                </a:cubicBezTo>
                <a:cubicBezTo>
                  <a:pt x="556" y="779"/>
                  <a:pt x="562" y="764"/>
                  <a:pt x="565" y="748"/>
                </a:cubicBezTo>
                <a:cubicBezTo>
                  <a:pt x="579" y="757"/>
                  <a:pt x="589" y="764"/>
                  <a:pt x="606" y="763"/>
                </a:cubicBezTo>
                <a:cubicBezTo>
                  <a:pt x="617" y="762"/>
                  <a:pt x="628" y="756"/>
                  <a:pt x="631" y="745"/>
                </a:cubicBezTo>
                <a:cubicBezTo>
                  <a:pt x="633" y="740"/>
                  <a:pt x="633" y="734"/>
                  <a:pt x="631" y="727"/>
                </a:cubicBezTo>
                <a:cubicBezTo>
                  <a:pt x="569" y="677"/>
                  <a:pt x="569" y="677"/>
                  <a:pt x="569" y="677"/>
                </a:cubicBezTo>
                <a:cubicBezTo>
                  <a:pt x="559" y="669"/>
                  <a:pt x="557" y="654"/>
                  <a:pt x="565" y="644"/>
                </a:cubicBezTo>
                <a:cubicBezTo>
                  <a:pt x="573" y="633"/>
                  <a:pt x="588" y="632"/>
                  <a:pt x="599" y="640"/>
                </a:cubicBezTo>
                <a:cubicBezTo>
                  <a:pt x="667" y="694"/>
                  <a:pt x="667" y="694"/>
                  <a:pt x="667" y="694"/>
                </a:cubicBezTo>
                <a:cubicBezTo>
                  <a:pt x="683" y="708"/>
                  <a:pt x="700" y="713"/>
                  <a:pt x="713" y="702"/>
                </a:cubicBezTo>
                <a:cubicBezTo>
                  <a:pt x="716" y="699"/>
                  <a:pt x="719" y="696"/>
                  <a:pt x="720" y="692"/>
                </a:cubicBezTo>
                <a:cubicBezTo>
                  <a:pt x="723" y="685"/>
                  <a:pt x="725" y="675"/>
                  <a:pt x="718" y="669"/>
                </a:cubicBezTo>
                <a:cubicBezTo>
                  <a:pt x="637" y="606"/>
                  <a:pt x="637" y="606"/>
                  <a:pt x="637" y="606"/>
                </a:cubicBezTo>
                <a:cubicBezTo>
                  <a:pt x="627" y="598"/>
                  <a:pt x="625" y="583"/>
                  <a:pt x="633" y="573"/>
                </a:cubicBezTo>
                <a:cubicBezTo>
                  <a:pt x="641" y="562"/>
                  <a:pt x="656" y="560"/>
                  <a:pt x="667" y="569"/>
                </a:cubicBezTo>
                <a:cubicBezTo>
                  <a:pt x="751" y="635"/>
                  <a:pt x="751" y="635"/>
                  <a:pt x="751" y="635"/>
                </a:cubicBezTo>
                <a:cubicBezTo>
                  <a:pt x="752" y="635"/>
                  <a:pt x="752" y="636"/>
                  <a:pt x="753" y="636"/>
                </a:cubicBezTo>
                <a:cubicBezTo>
                  <a:pt x="781" y="662"/>
                  <a:pt x="825" y="625"/>
                  <a:pt x="781" y="589"/>
                </a:cubicBezTo>
                <a:cubicBezTo>
                  <a:pt x="692" y="522"/>
                  <a:pt x="692" y="522"/>
                  <a:pt x="692" y="522"/>
                </a:cubicBezTo>
                <a:cubicBezTo>
                  <a:pt x="681" y="514"/>
                  <a:pt x="679" y="499"/>
                  <a:pt x="687" y="489"/>
                </a:cubicBezTo>
                <a:cubicBezTo>
                  <a:pt x="695" y="478"/>
                  <a:pt x="710" y="476"/>
                  <a:pt x="721" y="484"/>
                </a:cubicBezTo>
                <a:cubicBezTo>
                  <a:pt x="809" y="550"/>
                  <a:pt x="809" y="550"/>
                  <a:pt x="809" y="550"/>
                </a:cubicBezTo>
                <a:cubicBezTo>
                  <a:pt x="818" y="555"/>
                  <a:pt x="829" y="550"/>
                  <a:pt x="835" y="541"/>
                </a:cubicBezTo>
                <a:cubicBezTo>
                  <a:pt x="845" y="528"/>
                  <a:pt x="844" y="510"/>
                  <a:pt x="830" y="497"/>
                </a:cubicBezTo>
                <a:cubicBezTo>
                  <a:pt x="812" y="478"/>
                  <a:pt x="812" y="478"/>
                  <a:pt x="812" y="478"/>
                </a:cubicBezTo>
                <a:cubicBezTo>
                  <a:pt x="576" y="263"/>
                  <a:pt x="576" y="263"/>
                  <a:pt x="576" y="263"/>
                </a:cubicBezTo>
                <a:cubicBezTo>
                  <a:pt x="570" y="258"/>
                  <a:pt x="574" y="249"/>
                  <a:pt x="582" y="250"/>
                </a:cubicBezTo>
                <a:cubicBezTo>
                  <a:pt x="596" y="250"/>
                  <a:pt x="611" y="249"/>
                  <a:pt x="625" y="247"/>
                </a:cubicBezTo>
                <a:cubicBezTo>
                  <a:pt x="626" y="247"/>
                  <a:pt x="627" y="247"/>
                  <a:pt x="629" y="247"/>
                </a:cubicBezTo>
                <a:close/>
                <a:moveTo>
                  <a:pt x="108" y="447"/>
                </a:moveTo>
                <a:cubicBezTo>
                  <a:pt x="84" y="415"/>
                  <a:pt x="80" y="372"/>
                  <a:pt x="74" y="330"/>
                </a:cubicBezTo>
                <a:cubicBezTo>
                  <a:pt x="44" y="302"/>
                  <a:pt x="44" y="302"/>
                  <a:pt x="44" y="302"/>
                </a:cubicBezTo>
                <a:cubicBezTo>
                  <a:pt x="21" y="276"/>
                  <a:pt x="0" y="259"/>
                  <a:pt x="0" y="222"/>
                </a:cubicBezTo>
                <a:cubicBezTo>
                  <a:pt x="0" y="204"/>
                  <a:pt x="7" y="185"/>
                  <a:pt x="21" y="170"/>
                </a:cubicBezTo>
                <a:cubicBezTo>
                  <a:pt x="146" y="35"/>
                  <a:pt x="146" y="35"/>
                  <a:pt x="146" y="35"/>
                </a:cubicBezTo>
                <a:cubicBezTo>
                  <a:pt x="173" y="5"/>
                  <a:pt x="219" y="0"/>
                  <a:pt x="251" y="25"/>
                </a:cubicBezTo>
                <a:cubicBezTo>
                  <a:pt x="270" y="40"/>
                  <a:pt x="279" y="48"/>
                  <a:pt x="304" y="58"/>
                </a:cubicBezTo>
                <a:cubicBezTo>
                  <a:pt x="312" y="61"/>
                  <a:pt x="318" y="63"/>
                  <a:pt x="321" y="63"/>
                </a:cubicBezTo>
                <a:cubicBezTo>
                  <a:pt x="358" y="58"/>
                  <a:pt x="398" y="41"/>
                  <a:pt x="441" y="42"/>
                </a:cubicBezTo>
                <a:cubicBezTo>
                  <a:pt x="424" y="53"/>
                  <a:pt x="360" y="103"/>
                  <a:pt x="358" y="104"/>
                </a:cubicBezTo>
                <a:cubicBezTo>
                  <a:pt x="347" y="107"/>
                  <a:pt x="337" y="109"/>
                  <a:pt x="327" y="110"/>
                </a:cubicBezTo>
                <a:cubicBezTo>
                  <a:pt x="304" y="113"/>
                  <a:pt x="262" y="94"/>
                  <a:pt x="246" y="82"/>
                </a:cubicBezTo>
                <a:cubicBezTo>
                  <a:pt x="222" y="63"/>
                  <a:pt x="222" y="63"/>
                  <a:pt x="222" y="63"/>
                </a:cubicBezTo>
                <a:cubicBezTo>
                  <a:pt x="210" y="53"/>
                  <a:pt x="192" y="55"/>
                  <a:pt x="181" y="67"/>
                </a:cubicBezTo>
                <a:cubicBezTo>
                  <a:pt x="56" y="202"/>
                  <a:pt x="56" y="202"/>
                  <a:pt x="56" y="202"/>
                </a:cubicBezTo>
                <a:cubicBezTo>
                  <a:pt x="46" y="214"/>
                  <a:pt x="45" y="232"/>
                  <a:pt x="56" y="243"/>
                </a:cubicBezTo>
                <a:cubicBezTo>
                  <a:pt x="67" y="255"/>
                  <a:pt x="75" y="265"/>
                  <a:pt x="87" y="277"/>
                </a:cubicBezTo>
                <a:cubicBezTo>
                  <a:pt x="101" y="290"/>
                  <a:pt x="119" y="307"/>
                  <a:pt x="122" y="323"/>
                </a:cubicBezTo>
                <a:cubicBezTo>
                  <a:pt x="126" y="353"/>
                  <a:pt x="129" y="394"/>
                  <a:pt x="145" y="416"/>
                </a:cubicBezTo>
                <a:cubicBezTo>
                  <a:pt x="128" y="424"/>
                  <a:pt x="120" y="433"/>
                  <a:pt x="108" y="447"/>
                </a:cubicBezTo>
                <a:close/>
                <a:moveTo>
                  <a:pt x="506" y="684"/>
                </a:moveTo>
                <a:cubicBezTo>
                  <a:pt x="485" y="666"/>
                  <a:pt x="456" y="665"/>
                  <a:pt x="434" y="678"/>
                </a:cubicBezTo>
                <a:cubicBezTo>
                  <a:pt x="433" y="678"/>
                  <a:pt x="431" y="678"/>
                  <a:pt x="430" y="677"/>
                </a:cubicBezTo>
                <a:cubicBezTo>
                  <a:pt x="429" y="677"/>
                  <a:pt x="428" y="675"/>
                  <a:pt x="428" y="673"/>
                </a:cubicBezTo>
                <a:cubicBezTo>
                  <a:pt x="432" y="653"/>
                  <a:pt x="425" y="630"/>
                  <a:pt x="408" y="616"/>
                </a:cubicBezTo>
                <a:cubicBezTo>
                  <a:pt x="408" y="616"/>
                  <a:pt x="408" y="616"/>
                  <a:pt x="408" y="616"/>
                </a:cubicBezTo>
                <a:cubicBezTo>
                  <a:pt x="388" y="598"/>
                  <a:pt x="359" y="596"/>
                  <a:pt x="337" y="610"/>
                </a:cubicBezTo>
                <a:cubicBezTo>
                  <a:pt x="336" y="610"/>
                  <a:pt x="334" y="610"/>
                  <a:pt x="333" y="609"/>
                </a:cubicBezTo>
                <a:cubicBezTo>
                  <a:pt x="331" y="608"/>
                  <a:pt x="331" y="607"/>
                  <a:pt x="331" y="605"/>
                </a:cubicBezTo>
                <a:cubicBezTo>
                  <a:pt x="335" y="585"/>
                  <a:pt x="328" y="562"/>
                  <a:pt x="311" y="548"/>
                </a:cubicBezTo>
                <a:cubicBezTo>
                  <a:pt x="311" y="548"/>
                  <a:pt x="311" y="548"/>
                  <a:pt x="311" y="548"/>
                </a:cubicBezTo>
                <a:cubicBezTo>
                  <a:pt x="294" y="533"/>
                  <a:pt x="271" y="529"/>
                  <a:pt x="252" y="536"/>
                </a:cubicBezTo>
                <a:cubicBezTo>
                  <a:pt x="250" y="536"/>
                  <a:pt x="248" y="536"/>
                  <a:pt x="247" y="535"/>
                </a:cubicBezTo>
                <a:cubicBezTo>
                  <a:pt x="246" y="534"/>
                  <a:pt x="246" y="532"/>
                  <a:pt x="247" y="531"/>
                </a:cubicBezTo>
                <a:cubicBezTo>
                  <a:pt x="257" y="507"/>
                  <a:pt x="251" y="478"/>
                  <a:pt x="231" y="460"/>
                </a:cubicBezTo>
                <a:cubicBezTo>
                  <a:pt x="231" y="460"/>
                  <a:pt x="231" y="460"/>
                  <a:pt x="231" y="460"/>
                </a:cubicBezTo>
                <a:cubicBezTo>
                  <a:pt x="205" y="438"/>
                  <a:pt x="166" y="441"/>
                  <a:pt x="144" y="466"/>
                </a:cubicBezTo>
                <a:cubicBezTo>
                  <a:pt x="127" y="486"/>
                  <a:pt x="127" y="486"/>
                  <a:pt x="127" y="486"/>
                </a:cubicBezTo>
                <a:cubicBezTo>
                  <a:pt x="105" y="512"/>
                  <a:pt x="108" y="551"/>
                  <a:pt x="133" y="573"/>
                </a:cubicBezTo>
                <a:cubicBezTo>
                  <a:pt x="133" y="573"/>
                  <a:pt x="133" y="573"/>
                  <a:pt x="133" y="573"/>
                </a:cubicBezTo>
                <a:cubicBezTo>
                  <a:pt x="149" y="586"/>
                  <a:pt x="169" y="590"/>
                  <a:pt x="188" y="586"/>
                </a:cubicBezTo>
                <a:cubicBezTo>
                  <a:pt x="190" y="585"/>
                  <a:pt x="191" y="586"/>
                  <a:pt x="192" y="587"/>
                </a:cubicBezTo>
                <a:cubicBezTo>
                  <a:pt x="193" y="589"/>
                  <a:pt x="193" y="591"/>
                  <a:pt x="192" y="592"/>
                </a:cubicBezTo>
                <a:cubicBezTo>
                  <a:pt x="172" y="617"/>
                  <a:pt x="176" y="654"/>
                  <a:pt x="200" y="676"/>
                </a:cubicBezTo>
                <a:cubicBezTo>
                  <a:pt x="200" y="676"/>
                  <a:pt x="200" y="676"/>
                  <a:pt x="200" y="676"/>
                </a:cubicBezTo>
                <a:cubicBezTo>
                  <a:pt x="225" y="696"/>
                  <a:pt x="261" y="695"/>
                  <a:pt x="283" y="673"/>
                </a:cubicBezTo>
                <a:cubicBezTo>
                  <a:pt x="285" y="672"/>
                  <a:pt x="286" y="671"/>
                  <a:pt x="288" y="672"/>
                </a:cubicBezTo>
                <a:cubicBezTo>
                  <a:pt x="289" y="673"/>
                  <a:pt x="290" y="674"/>
                  <a:pt x="290" y="676"/>
                </a:cubicBezTo>
                <a:cubicBezTo>
                  <a:pt x="288" y="695"/>
                  <a:pt x="295" y="715"/>
                  <a:pt x="311" y="729"/>
                </a:cubicBezTo>
                <a:cubicBezTo>
                  <a:pt x="311" y="729"/>
                  <a:pt x="311" y="729"/>
                  <a:pt x="311" y="729"/>
                </a:cubicBezTo>
                <a:cubicBezTo>
                  <a:pt x="335" y="749"/>
                  <a:pt x="371" y="748"/>
                  <a:pt x="394" y="726"/>
                </a:cubicBezTo>
                <a:cubicBezTo>
                  <a:pt x="395" y="725"/>
                  <a:pt x="397" y="724"/>
                  <a:pt x="398" y="725"/>
                </a:cubicBezTo>
                <a:cubicBezTo>
                  <a:pt x="400" y="726"/>
                  <a:pt x="401" y="727"/>
                  <a:pt x="401" y="729"/>
                </a:cubicBezTo>
                <a:cubicBezTo>
                  <a:pt x="399" y="748"/>
                  <a:pt x="406" y="768"/>
                  <a:pt x="421" y="782"/>
                </a:cubicBezTo>
                <a:cubicBezTo>
                  <a:pt x="447" y="803"/>
                  <a:pt x="486" y="801"/>
                  <a:pt x="507" y="775"/>
                </a:cubicBezTo>
                <a:cubicBezTo>
                  <a:pt x="512" y="770"/>
                  <a:pt x="512" y="770"/>
                  <a:pt x="512" y="770"/>
                </a:cubicBezTo>
                <a:cubicBezTo>
                  <a:pt x="534" y="744"/>
                  <a:pt x="531" y="706"/>
                  <a:pt x="506" y="684"/>
                </a:cubicBezTo>
                <a:close/>
                <a:moveTo>
                  <a:pt x="670" y="223"/>
                </a:moveTo>
                <a:cubicBezTo>
                  <a:pt x="721" y="272"/>
                  <a:pt x="778" y="328"/>
                  <a:pt x="830" y="377"/>
                </a:cubicBezTo>
                <a:cubicBezTo>
                  <a:pt x="837" y="384"/>
                  <a:pt x="846" y="387"/>
                  <a:pt x="856" y="385"/>
                </a:cubicBezTo>
                <a:cubicBezTo>
                  <a:pt x="867" y="384"/>
                  <a:pt x="875" y="378"/>
                  <a:pt x="880" y="369"/>
                </a:cubicBezTo>
                <a:cubicBezTo>
                  <a:pt x="892" y="347"/>
                  <a:pt x="901" y="322"/>
                  <a:pt x="905" y="295"/>
                </a:cubicBezTo>
                <a:cubicBezTo>
                  <a:pt x="908" y="283"/>
                  <a:pt x="912" y="273"/>
                  <a:pt x="921" y="264"/>
                </a:cubicBezTo>
                <a:cubicBezTo>
                  <a:pt x="949" y="234"/>
                  <a:pt x="949" y="234"/>
                  <a:pt x="949" y="234"/>
                </a:cubicBezTo>
                <a:cubicBezTo>
                  <a:pt x="971" y="211"/>
                  <a:pt x="971" y="176"/>
                  <a:pt x="950" y="153"/>
                </a:cubicBezTo>
                <a:cubicBezTo>
                  <a:pt x="835" y="27"/>
                  <a:pt x="835" y="27"/>
                  <a:pt x="835" y="27"/>
                </a:cubicBezTo>
                <a:cubicBezTo>
                  <a:pt x="813" y="4"/>
                  <a:pt x="777" y="1"/>
                  <a:pt x="753" y="21"/>
                </a:cubicBezTo>
                <a:cubicBezTo>
                  <a:pt x="726" y="43"/>
                  <a:pt x="726" y="43"/>
                  <a:pt x="726" y="43"/>
                </a:cubicBezTo>
                <a:cubicBezTo>
                  <a:pt x="712" y="53"/>
                  <a:pt x="697" y="58"/>
                  <a:pt x="681" y="56"/>
                </a:cubicBezTo>
                <a:cubicBezTo>
                  <a:pt x="652" y="52"/>
                  <a:pt x="624" y="49"/>
                  <a:pt x="595" y="45"/>
                </a:cubicBezTo>
                <a:cubicBezTo>
                  <a:pt x="541" y="39"/>
                  <a:pt x="493" y="52"/>
                  <a:pt x="450" y="85"/>
                </a:cubicBezTo>
                <a:cubicBezTo>
                  <a:pt x="393" y="128"/>
                  <a:pt x="336" y="171"/>
                  <a:pt x="280" y="216"/>
                </a:cubicBezTo>
                <a:cubicBezTo>
                  <a:pt x="224" y="260"/>
                  <a:pt x="294" y="321"/>
                  <a:pt x="360" y="280"/>
                </a:cubicBezTo>
                <a:cubicBezTo>
                  <a:pt x="484" y="204"/>
                  <a:pt x="484" y="204"/>
                  <a:pt x="484" y="204"/>
                </a:cubicBezTo>
                <a:cubicBezTo>
                  <a:pt x="501" y="193"/>
                  <a:pt x="521" y="192"/>
                  <a:pt x="540" y="200"/>
                </a:cubicBezTo>
                <a:cubicBezTo>
                  <a:pt x="563" y="210"/>
                  <a:pt x="593" y="212"/>
                  <a:pt x="618" y="208"/>
                </a:cubicBezTo>
                <a:cubicBezTo>
                  <a:pt x="637" y="204"/>
                  <a:pt x="655" y="210"/>
                  <a:pt x="670" y="22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63500" sx="99000" sy="99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3" name="Rectangle 3">
            <a:extLst>
              <a:ext uri="{FF2B5EF4-FFF2-40B4-BE49-F238E27FC236}">
                <a16:creationId xmlns:a16="http://schemas.microsoft.com/office/drawing/2014/main" id="{BA270EA8-DDAD-4968-B297-4CD3133B6489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7228132" y="3740435"/>
            <a:ext cx="1345516" cy="276999"/>
          </a:xfrm>
          <a:prstGeom prst="rect">
            <a:avLst/>
          </a:prstGeom>
          <a:ln>
            <a:noFill/>
          </a:ln>
        </p:spPr>
        <p:txBody>
          <a:bodyPr wrap="square" lIns="0" tIns="0" rIns="0" bIns="0" anchor="t" anchorCtr="0">
            <a:spAutoFit/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None/>
              <a:defRPr lang="en-US" altLang="ko-KR" sz="2000" dirty="0" smtClean="0">
                <a:latin typeface="Microsoft Sans Serif" pitchFamily="34" charset="0"/>
                <a:ea typeface="+mj-ea"/>
                <a:cs typeface="Microsoft Sans Serif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0" algn="ctr" eaLnBrk="1" latinLnBrk="0" hangingPunct="1">
              <a:spcBef>
                <a:spcPts val="0"/>
              </a:spcBef>
              <a:defRPr/>
            </a:pPr>
            <a:r>
              <a:rPr lang="ko-KR" altLang="en-US" sz="1800" b="1" dirty="0">
                <a:solidFill>
                  <a:srgbClr val="FFCC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MV Boli" panose="02000500030200090000" pitchFamily="2" charset="0"/>
              </a:rPr>
              <a:t>부분 유료화</a:t>
            </a:r>
            <a:endParaRPr lang="en-US" altLang="ko-KR" sz="1800" b="1" dirty="0">
              <a:solidFill>
                <a:srgbClr val="FFCC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  <a:cs typeface="MV Boli" panose="02000500030200090000" pitchFamily="2" charset="0"/>
            </a:endParaRPr>
          </a:p>
        </p:txBody>
      </p:sp>
      <p:sp>
        <p:nvSpPr>
          <p:cNvPr id="55" name="Rectangle 3">
            <a:extLst>
              <a:ext uri="{FF2B5EF4-FFF2-40B4-BE49-F238E27FC236}">
                <a16:creationId xmlns:a16="http://schemas.microsoft.com/office/drawing/2014/main" id="{A11F35CF-5C2E-49D5-86B0-D38F4EBC60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1133" y="4808971"/>
            <a:ext cx="3011046" cy="158504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None/>
              <a:defRPr lang="en-US" altLang="ko-KR" sz="2000" dirty="0" smtClean="0">
                <a:latin typeface="Microsoft Sans Serif" pitchFamily="34" charset="0"/>
                <a:ea typeface="+mj-ea"/>
                <a:cs typeface="Microsoft Sans Serif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285750" indent="-285750" eaLnBrk="1" latinLnBrk="0" hangingPunct="1">
              <a:spcBef>
                <a:spcPts val="600"/>
              </a:spcBef>
              <a:buFont typeface="Wingdings" panose="05000000000000000000" pitchFamily="2" charset="2"/>
              <a:buChar char="u"/>
            </a:pP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언론재단 및 언론사의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홍보목적</a:t>
            </a:r>
            <a:r>
              <a:rPr lang="ko-KR" altLang="en-US" sz="1700" b="1" dirty="0">
                <a:solidFill>
                  <a:srgbClr val="E2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투자 유치</a:t>
            </a:r>
            <a:r>
              <a:rPr lang="ko-KR" altLang="en-US" sz="1700" b="1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및 </a:t>
            </a:r>
            <a:r>
              <a:rPr lang="en-US" altLang="ko-KR" sz="1700" b="1" dirty="0">
                <a:solidFill>
                  <a:srgbClr val="E2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R&amp;D</a:t>
            </a:r>
          </a:p>
          <a:p>
            <a:pPr marL="285750" indent="-285750" eaLnBrk="1" latinLnBrk="0" hangingPunct="1">
              <a:spcBef>
                <a:spcPts val="600"/>
              </a:spcBef>
              <a:buFont typeface="Wingdings" panose="05000000000000000000" pitchFamily="2" charset="2"/>
              <a:buChar char="u"/>
            </a:pP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소설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논문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영화 데이터 등 </a:t>
            </a:r>
            <a:b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다양한 콘텐츠 제공 및 </a:t>
            </a:r>
            <a:b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강세분석 향상</a:t>
            </a:r>
            <a:endParaRPr lang="en-US" altLang="ko-KR" sz="14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 eaLnBrk="1" latinLnBrk="0" hangingPunct="1">
              <a:spcBef>
                <a:spcPts val="600"/>
              </a:spcBef>
              <a:buFont typeface="Wingdings" panose="05000000000000000000" pitchFamily="2" charset="2"/>
              <a:buChar char="u"/>
            </a:pPr>
            <a:r>
              <a:rPr lang="ko-KR" altLang="en-US" sz="1700" b="1" dirty="0">
                <a:solidFill>
                  <a:srgbClr val="E2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매출 </a:t>
            </a:r>
            <a:r>
              <a:rPr lang="en-US" altLang="ko-KR" sz="1700" b="1" dirty="0">
                <a:solidFill>
                  <a:srgbClr val="E2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700" b="1" dirty="0">
                <a:solidFill>
                  <a:srgbClr val="E2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억 돌파</a:t>
            </a:r>
            <a:endParaRPr lang="en-US" altLang="ko-KR" sz="1700" b="1" dirty="0">
              <a:solidFill>
                <a:srgbClr val="E2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6" name="Rectangle 3">
            <a:extLst>
              <a:ext uri="{FF2B5EF4-FFF2-40B4-BE49-F238E27FC236}">
                <a16:creationId xmlns:a16="http://schemas.microsoft.com/office/drawing/2014/main" id="{48482B65-784C-4AA7-9146-0B109207C7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20336" y="4819131"/>
            <a:ext cx="3011046" cy="784830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None/>
              <a:defRPr lang="en-US" altLang="ko-KR" sz="2000" dirty="0" smtClean="0">
                <a:latin typeface="Microsoft Sans Serif" pitchFamily="34" charset="0"/>
                <a:ea typeface="+mj-ea"/>
                <a:cs typeface="Microsoft Sans Serif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285750" indent="-285750" eaLnBrk="1" latinLnBrk="0" hangingPunct="1">
              <a:spcBef>
                <a:spcPts val="600"/>
              </a:spcBef>
              <a:buFont typeface="Wingdings" panose="05000000000000000000" pitchFamily="2" charset="2"/>
              <a:buChar char="u"/>
            </a:pP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정확한 </a:t>
            </a:r>
            <a:r>
              <a:rPr lang="ko-KR" altLang="en-US" sz="1700" b="1" dirty="0">
                <a:solidFill>
                  <a:srgbClr val="E2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강세분석</a:t>
            </a:r>
            <a:r>
              <a:rPr lang="ko-KR" altLang="en-US" sz="1400" b="1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및 교정</a:t>
            </a:r>
            <a:r>
              <a:rPr lang="en-US" altLang="ko-KR" sz="1400" b="1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 및 이전 주요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학습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700" b="1" dirty="0">
                <a:solidFill>
                  <a:srgbClr val="E2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복습하기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을</a:t>
            </a:r>
            <a:b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1700" b="1" dirty="0">
                <a:solidFill>
                  <a:srgbClr val="E2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유료 결제</a:t>
            </a:r>
            <a:r>
              <a:rPr lang="ko-KR" altLang="en-US" sz="1700" b="1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7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전환</a:t>
            </a:r>
            <a:endParaRPr lang="en-US" altLang="ko-KR" sz="17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7" name="Rectangle 3">
            <a:extLst>
              <a:ext uri="{FF2B5EF4-FFF2-40B4-BE49-F238E27FC236}">
                <a16:creationId xmlns:a16="http://schemas.microsoft.com/office/drawing/2014/main" id="{8DC7BDD5-BFFC-4160-B84D-B6533080A6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84079" y="4363907"/>
            <a:ext cx="2504737" cy="1631216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None/>
              <a:defRPr lang="en-US" altLang="ko-KR" sz="2000" dirty="0" smtClean="0">
                <a:latin typeface="Microsoft Sans Serif" pitchFamily="34" charset="0"/>
                <a:ea typeface="+mj-ea"/>
                <a:cs typeface="Microsoft Sans Serif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285750" indent="-285750" eaLnBrk="1" latinLnBrk="0" hangingPunct="1">
              <a:spcBef>
                <a:spcPts val="600"/>
              </a:spcBef>
              <a:buFont typeface="Wingdings" panose="05000000000000000000" pitchFamily="2" charset="2"/>
              <a:buChar char="u"/>
            </a:pP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지속 축적되는 빅데이터를 </a:t>
            </a:r>
            <a:b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활용한 고객 맞춤형 </a:t>
            </a:r>
            <a:b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영어학습 플랫폼</a:t>
            </a:r>
            <a:endParaRPr lang="en-US" altLang="ko-KR" sz="14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 eaLnBrk="1" latinLnBrk="0" hangingPunct="1">
              <a:spcBef>
                <a:spcPts val="600"/>
              </a:spcBef>
              <a:buFont typeface="Wingdings" panose="05000000000000000000" pitchFamily="2" charset="2"/>
              <a:buChar char="u"/>
            </a:pPr>
            <a:r>
              <a:rPr lang="ko-KR" altLang="en-US" sz="1800" b="1" dirty="0">
                <a:solidFill>
                  <a:srgbClr val="E2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매출 </a:t>
            </a:r>
            <a:r>
              <a:rPr lang="en-US" altLang="ko-KR" sz="1800" b="1" dirty="0">
                <a:solidFill>
                  <a:srgbClr val="E2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800" b="1" dirty="0">
                <a:solidFill>
                  <a:srgbClr val="E2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억 돌파</a:t>
            </a:r>
            <a:endParaRPr lang="en-US" altLang="ko-KR" sz="1800" b="1" dirty="0">
              <a:solidFill>
                <a:srgbClr val="E2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 eaLnBrk="1" latinLnBrk="0" hangingPunct="1">
              <a:spcBef>
                <a:spcPts val="600"/>
              </a:spcBef>
              <a:buFont typeface="Wingdings" panose="05000000000000000000" pitchFamily="2" charset="2"/>
              <a:buChar char="u"/>
            </a:pPr>
            <a:r>
              <a:rPr lang="ko-KR" altLang="en-US" sz="1800" b="1" dirty="0">
                <a:solidFill>
                  <a:srgbClr val="E2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이용자수 </a:t>
            </a:r>
            <a:br>
              <a:rPr lang="en-US" altLang="ko-KR" sz="1800" b="1" dirty="0">
                <a:solidFill>
                  <a:srgbClr val="E2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800" b="1" dirty="0">
                <a:solidFill>
                  <a:srgbClr val="E2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100</a:t>
            </a:r>
            <a:r>
              <a:rPr lang="ko-KR" altLang="en-US" sz="1800" b="1" dirty="0">
                <a:solidFill>
                  <a:srgbClr val="E2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만명 목표</a:t>
            </a:r>
            <a:endParaRPr lang="en-US" altLang="ko-KR" sz="1800" b="1" dirty="0">
              <a:solidFill>
                <a:srgbClr val="E2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1" name="그래픽 10" descr="배지 체크 표시">
            <a:extLst>
              <a:ext uri="{FF2B5EF4-FFF2-40B4-BE49-F238E27FC236}">
                <a16:creationId xmlns:a16="http://schemas.microsoft.com/office/drawing/2014/main" id="{C3463C4C-C96E-4975-BB8D-4645DABBEEE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143490" y="2524947"/>
            <a:ext cx="1743710" cy="1743710"/>
          </a:xfrm>
          <a:prstGeom prst="rect">
            <a:avLst/>
          </a:prstGeom>
        </p:spPr>
      </p:pic>
      <p:sp>
        <p:nvSpPr>
          <p:cNvPr id="104" name="타원 103">
            <a:extLst>
              <a:ext uri="{FF2B5EF4-FFF2-40B4-BE49-F238E27FC236}">
                <a16:creationId xmlns:a16="http://schemas.microsoft.com/office/drawing/2014/main" id="{E5012452-4170-48EF-80BE-003349FD3D05}"/>
              </a:ext>
            </a:extLst>
          </p:cNvPr>
          <p:cNvSpPr/>
          <p:nvPr/>
        </p:nvSpPr>
        <p:spPr>
          <a:xfrm>
            <a:off x="10546231" y="2931055"/>
            <a:ext cx="930318" cy="930318"/>
          </a:xfrm>
          <a:prstGeom prst="ellipse">
            <a:avLst/>
          </a:prstGeom>
          <a:solidFill>
            <a:srgbClr val="708AA1"/>
          </a:solidFill>
          <a:ln w="38100">
            <a:solidFill>
              <a:schemeClr val="bg1"/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" name="Rectangle 3">
            <a:extLst>
              <a:ext uri="{FF2B5EF4-FFF2-40B4-BE49-F238E27FC236}">
                <a16:creationId xmlns:a16="http://schemas.microsoft.com/office/drawing/2014/main" id="{3DBEE911-0FF1-49C7-A0A9-114174CFC615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10421775" y="3068357"/>
            <a:ext cx="1151130" cy="692497"/>
          </a:xfrm>
          <a:prstGeom prst="rect">
            <a:avLst/>
          </a:prstGeom>
          <a:ln>
            <a:noFill/>
          </a:ln>
        </p:spPr>
        <p:txBody>
          <a:bodyPr wrap="square" lIns="0" tIns="0" rIns="0" bIns="0" anchor="t" anchorCtr="0">
            <a:spAutoFit/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None/>
              <a:defRPr lang="en-US" altLang="ko-KR" sz="2000" dirty="0" smtClean="0">
                <a:latin typeface="Microsoft Sans Serif" pitchFamily="34" charset="0"/>
                <a:ea typeface="+mj-ea"/>
                <a:cs typeface="Microsoft Sans Serif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0" algn="ctr" eaLnBrk="1" latinLnBrk="0" hangingPunct="1">
              <a:spcBef>
                <a:spcPts val="0"/>
              </a:spcBef>
              <a:defRPr/>
            </a:pPr>
            <a:r>
              <a:rPr lang="ko-KR" altLang="en-US" sz="1500" b="1" dirty="0">
                <a:solidFill>
                  <a:srgbClr val="FFCC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MV Boli" panose="02000500030200090000" pitchFamily="2" charset="0"/>
              </a:rPr>
              <a:t>지속 성장하는</a:t>
            </a:r>
            <a:endParaRPr lang="en-US" altLang="ko-KR" sz="1500" b="1" dirty="0">
              <a:solidFill>
                <a:srgbClr val="FFCC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  <a:cs typeface="MV Boli" panose="02000500030200090000" pitchFamily="2" charset="0"/>
            </a:endParaRPr>
          </a:p>
          <a:p>
            <a:pPr marL="0" indent="0" algn="ctr" eaLnBrk="1" latinLnBrk="0" hangingPunct="1">
              <a:spcBef>
                <a:spcPts val="0"/>
              </a:spcBef>
              <a:defRPr/>
            </a:pPr>
            <a:r>
              <a:rPr lang="ko-KR" altLang="en-US" sz="1500" b="1" dirty="0">
                <a:solidFill>
                  <a:srgbClr val="FFCC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MV Boli" panose="02000500030200090000" pitchFamily="2" charset="0"/>
              </a:rPr>
              <a:t>플랫폼</a:t>
            </a:r>
            <a:endParaRPr lang="en-US" sz="1500" b="1" dirty="0">
              <a:solidFill>
                <a:srgbClr val="FFCC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  <a:cs typeface="MV Boli" panose="02000500030200090000" pitchFamily="2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B6D12A3-7874-41D3-8A2E-EB62B414F771}"/>
              </a:ext>
            </a:extLst>
          </p:cNvPr>
          <p:cNvSpPr txBox="1"/>
          <p:nvPr/>
        </p:nvSpPr>
        <p:spPr>
          <a:xfrm>
            <a:off x="11216346" y="2175718"/>
            <a:ext cx="81944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100" b="1" dirty="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rPr>
              <a:t>Goal</a:t>
            </a:r>
            <a:endParaRPr kumimoji="1" lang="ko-KR" altLang="en-US" sz="2100" b="1" dirty="0">
              <a:solidFill>
                <a:schemeClr val="bg1"/>
              </a:solidFill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71498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자유형 87">
            <a:extLst>
              <a:ext uri="{FF2B5EF4-FFF2-40B4-BE49-F238E27FC236}">
                <a16:creationId xmlns:a16="http://schemas.microsoft.com/office/drawing/2014/main" id="{E927814A-7DEF-4286-95F2-A8CBB7351782}"/>
              </a:ext>
            </a:extLst>
          </p:cNvPr>
          <p:cNvSpPr/>
          <p:nvPr/>
        </p:nvSpPr>
        <p:spPr>
          <a:xfrm>
            <a:off x="8345326" y="4544493"/>
            <a:ext cx="3066013" cy="1739858"/>
          </a:xfrm>
          <a:custGeom>
            <a:avLst/>
            <a:gdLst>
              <a:gd name="connsiteX0" fmla="*/ 0 w 2676821"/>
              <a:gd name="connsiteY0" fmla="*/ 173397 h 1733973"/>
              <a:gd name="connsiteX1" fmla="*/ 173397 w 2676821"/>
              <a:gd name="connsiteY1" fmla="*/ 0 h 1733973"/>
              <a:gd name="connsiteX2" fmla="*/ 2503424 w 2676821"/>
              <a:gd name="connsiteY2" fmla="*/ 0 h 1733973"/>
              <a:gd name="connsiteX3" fmla="*/ 2676821 w 2676821"/>
              <a:gd name="connsiteY3" fmla="*/ 173397 h 1733973"/>
              <a:gd name="connsiteX4" fmla="*/ 2676821 w 2676821"/>
              <a:gd name="connsiteY4" fmla="*/ 1560576 h 1733973"/>
              <a:gd name="connsiteX5" fmla="*/ 2503424 w 2676821"/>
              <a:gd name="connsiteY5" fmla="*/ 1733973 h 1733973"/>
              <a:gd name="connsiteX6" fmla="*/ 173397 w 2676821"/>
              <a:gd name="connsiteY6" fmla="*/ 1733973 h 1733973"/>
              <a:gd name="connsiteX7" fmla="*/ 0 w 2676821"/>
              <a:gd name="connsiteY7" fmla="*/ 1560576 h 1733973"/>
              <a:gd name="connsiteX8" fmla="*/ 0 w 2676821"/>
              <a:gd name="connsiteY8" fmla="*/ 173397 h 1733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76821" h="1733973">
                <a:moveTo>
                  <a:pt x="0" y="173397"/>
                </a:moveTo>
                <a:cubicBezTo>
                  <a:pt x="0" y="77632"/>
                  <a:pt x="77632" y="0"/>
                  <a:pt x="173397" y="0"/>
                </a:cubicBezTo>
                <a:lnTo>
                  <a:pt x="2503424" y="0"/>
                </a:lnTo>
                <a:cubicBezTo>
                  <a:pt x="2599189" y="0"/>
                  <a:pt x="2676821" y="77632"/>
                  <a:pt x="2676821" y="173397"/>
                </a:cubicBezTo>
                <a:lnTo>
                  <a:pt x="2676821" y="1560576"/>
                </a:lnTo>
                <a:cubicBezTo>
                  <a:pt x="2676821" y="1656341"/>
                  <a:pt x="2599189" y="1733973"/>
                  <a:pt x="2503424" y="1733973"/>
                </a:cubicBezTo>
                <a:lnTo>
                  <a:pt x="173397" y="1733973"/>
                </a:lnTo>
                <a:cubicBezTo>
                  <a:pt x="77632" y="1733973"/>
                  <a:pt x="0" y="1656341"/>
                  <a:pt x="0" y="1560576"/>
                </a:cubicBezTo>
                <a:lnTo>
                  <a:pt x="0" y="173397"/>
                </a:lnTo>
                <a:close/>
              </a:path>
            </a:pathLst>
          </a:custGeom>
          <a:ln>
            <a:solidFill>
              <a:srgbClr val="EDE1AE"/>
            </a:solidFill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71440" tIns="171440" rIns="974486" bIns="604933" numCol="1" spcCol="1270" anchor="t" anchorCtr="0">
            <a:noAutofit/>
          </a:bodyPr>
          <a:lstStyle/>
          <a:p>
            <a:pPr marL="228600" lvl="1" indent="-228600" algn="l" defTabSz="1200150" latinLnBrk="1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endParaRPr lang="ko-KR" altLang="en-US" sz="2700" kern="12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4" name="자유형 87">
            <a:extLst>
              <a:ext uri="{FF2B5EF4-FFF2-40B4-BE49-F238E27FC236}">
                <a16:creationId xmlns:a16="http://schemas.microsoft.com/office/drawing/2014/main" id="{3D8D5B9F-B758-4873-A663-6075C733532E}"/>
              </a:ext>
            </a:extLst>
          </p:cNvPr>
          <p:cNvSpPr/>
          <p:nvPr/>
        </p:nvSpPr>
        <p:spPr>
          <a:xfrm>
            <a:off x="759537" y="4544493"/>
            <a:ext cx="3066013" cy="1739858"/>
          </a:xfrm>
          <a:custGeom>
            <a:avLst/>
            <a:gdLst>
              <a:gd name="connsiteX0" fmla="*/ 0 w 2676821"/>
              <a:gd name="connsiteY0" fmla="*/ 173397 h 1733973"/>
              <a:gd name="connsiteX1" fmla="*/ 173397 w 2676821"/>
              <a:gd name="connsiteY1" fmla="*/ 0 h 1733973"/>
              <a:gd name="connsiteX2" fmla="*/ 2503424 w 2676821"/>
              <a:gd name="connsiteY2" fmla="*/ 0 h 1733973"/>
              <a:gd name="connsiteX3" fmla="*/ 2676821 w 2676821"/>
              <a:gd name="connsiteY3" fmla="*/ 173397 h 1733973"/>
              <a:gd name="connsiteX4" fmla="*/ 2676821 w 2676821"/>
              <a:gd name="connsiteY4" fmla="*/ 1560576 h 1733973"/>
              <a:gd name="connsiteX5" fmla="*/ 2503424 w 2676821"/>
              <a:gd name="connsiteY5" fmla="*/ 1733973 h 1733973"/>
              <a:gd name="connsiteX6" fmla="*/ 173397 w 2676821"/>
              <a:gd name="connsiteY6" fmla="*/ 1733973 h 1733973"/>
              <a:gd name="connsiteX7" fmla="*/ 0 w 2676821"/>
              <a:gd name="connsiteY7" fmla="*/ 1560576 h 1733973"/>
              <a:gd name="connsiteX8" fmla="*/ 0 w 2676821"/>
              <a:gd name="connsiteY8" fmla="*/ 173397 h 1733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76821" h="1733973">
                <a:moveTo>
                  <a:pt x="0" y="173397"/>
                </a:moveTo>
                <a:cubicBezTo>
                  <a:pt x="0" y="77632"/>
                  <a:pt x="77632" y="0"/>
                  <a:pt x="173397" y="0"/>
                </a:cubicBezTo>
                <a:lnTo>
                  <a:pt x="2503424" y="0"/>
                </a:lnTo>
                <a:cubicBezTo>
                  <a:pt x="2599189" y="0"/>
                  <a:pt x="2676821" y="77632"/>
                  <a:pt x="2676821" y="173397"/>
                </a:cubicBezTo>
                <a:lnTo>
                  <a:pt x="2676821" y="1560576"/>
                </a:lnTo>
                <a:cubicBezTo>
                  <a:pt x="2676821" y="1656341"/>
                  <a:pt x="2599189" y="1733973"/>
                  <a:pt x="2503424" y="1733973"/>
                </a:cubicBezTo>
                <a:lnTo>
                  <a:pt x="173397" y="1733973"/>
                </a:lnTo>
                <a:cubicBezTo>
                  <a:pt x="77632" y="1733973"/>
                  <a:pt x="0" y="1656341"/>
                  <a:pt x="0" y="1560576"/>
                </a:cubicBezTo>
                <a:lnTo>
                  <a:pt x="0" y="173397"/>
                </a:lnTo>
                <a:close/>
              </a:path>
            </a:pathLst>
          </a:custGeom>
          <a:ln>
            <a:solidFill>
              <a:srgbClr val="EDE1AE"/>
            </a:solidFill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71440" tIns="171440" rIns="974486" bIns="604933" numCol="1" spcCol="1270" anchor="t" anchorCtr="0">
            <a:noAutofit/>
          </a:bodyPr>
          <a:lstStyle/>
          <a:p>
            <a:pPr marL="228600" lvl="1" indent="-228600" algn="l" defTabSz="1200150" latinLnBrk="1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endParaRPr lang="ko-KR" altLang="en-US" sz="2700" kern="12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자유형 87">
            <a:extLst>
              <a:ext uri="{FF2B5EF4-FFF2-40B4-BE49-F238E27FC236}">
                <a16:creationId xmlns:a16="http://schemas.microsoft.com/office/drawing/2014/main" id="{14D8CE8B-E140-4629-BBD0-4408AD0596FF}"/>
              </a:ext>
            </a:extLst>
          </p:cNvPr>
          <p:cNvSpPr/>
          <p:nvPr/>
        </p:nvSpPr>
        <p:spPr>
          <a:xfrm>
            <a:off x="8345326" y="1232126"/>
            <a:ext cx="3066013" cy="1739858"/>
          </a:xfrm>
          <a:custGeom>
            <a:avLst/>
            <a:gdLst>
              <a:gd name="connsiteX0" fmla="*/ 0 w 2676821"/>
              <a:gd name="connsiteY0" fmla="*/ 173397 h 1733973"/>
              <a:gd name="connsiteX1" fmla="*/ 173397 w 2676821"/>
              <a:gd name="connsiteY1" fmla="*/ 0 h 1733973"/>
              <a:gd name="connsiteX2" fmla="*/ 2503424 w 2676821"/>
              <a:gd name="connsiteY2" fmla="*/ 0 h 1733973"/>
              <a:gd name="connsiteX3" fmla="*/ 2676821 w 2676821"/>
              <a:gd name="connsiteY3" fmla="*/ 173397 h 1733973"/>
              <a:gd name="connsiteX4" fmla="*/ 2676821 w 2676821"/>
              <a:gd name="connsiteY4" fmla="*/ 1560576 h 1733973"/>
              <a:gd name="connsiteX5" fmla="*/ 2503424 w 2676821"/>
              <a:gd name="connsiteY5" fmla="*/ 1733973 h 1733973"/>
              <a:gd name="connsiteX6" fmla="*/ 173397 w 2676821"/>
              <a:gd name="connsiteY6" fmla="*/ 1733973 h 1733973"/>
              <a:gd name="connsiteX7" fmla="*/ 0 w 2676821"/>
              <a:gd name="connsiteY7" fmla="*/ 1560576 h 1733973"/>
              <a:gd name="connsiteX8" fmla="*/ 0 w 2676821"/>
              <a:gd name="connsiteY8" fmla="*/ 173397 h 1733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76821" h="1733973">
                <a:moveTo>
                  <a:pt x="0" y="173397"/>
                </a:moveTo>
                <a:cubicBezTo>
                  <a:pt x="0" y="77632"/>
                  <a:pt x="77632" y="0"/>
                  <a:pt x="173397" y="0"/>
                </a:cubicBezTo>
                <a:lnTo>
                  <a:pt x="2503424" y="0"/>
                </a:lnTo>
                <a:cubicBezTo>
                  <a:pt x="2599189" y="0"/>
                  <a:pt x="2676821" y="77632"/>
                  <a:pt x="2676821" y="173397"/>
                </a:cubicBezTo>
                <a:lnTo>
                  <a:pt x="2676821" y="1560576"/>
                </a:lnTo>
                <a:cubicBezTo>
                  <a:pt x="2676821" y="1656341"/>
                  <a:pt x="2599189" y="1733973"/>
                  <a:pt x="2503424" y="1733973"/>
                </a:cubicBezTo>
                <a:lnTo>
                  <a:pt x="173397" y="1733973"/>
                </a:lnTo>
                <a:cubicBezTo>
                  <a:pt x="77632" y="1733973"/>
                  <a:pt x="0" y="1656341"/>
                  <a:pt x="0" y="1560576"/>
                </a:cubicBezTo>
                <a:lnTo>
                  <a:pt x="0" y="173397"/>
                </a:lnTo>
                <a:close/>
              </a:path>
            </a:pathLst>
          </a:custGeom>
          <a:ln>
            <a:solidFill>
              <a:srgbClr val="EDE1AE"/>
            </a:solidFill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71440" tIns="171440" rIns="974486" bIns="604933" numCol="1" spcCol="1270" anchor="t" anchorCtr="0">
            <a:noAutofit/>
          </a:bodyPr>
          <a:lstStyle/>
          <a:p>
            <a:pPr marL="228600" lvl="1" indent="-228600" algn="l" defTabSz="1200150" latinLnBrk="1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endParaRPr lang="ko-KR" altLang="en-US" sz="2700" kern="12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874BA770-BFDB-4AFD-8904-575F1FB3660A}"/>
              </a:ext>
            </a:extLst>
          </p:cNvPr>
          <p:cNvGrpSpPr/>
          <p:nvPr/>
        </p:nvGrpSpPr>
        <p:grpSpPr>
          <a:xfrm>
            <a:off x="8997587" y="6183289"/>
            <a:ext cx="3084513" cy="567480"/>
            <a:chOff x="5033269" y="5493504"/>
            <a:chExt cx="3084513" cy="941388"/>
          </a:xfrm>
        </p:grpSpPr>
        <p:pic>
          <p:nvPicPr>
            <p:cNvPr id="6" name="그림 11" descr="ob3.png">
              <a:extLst>
                <a:ext uri="{FF2B5EF4-FFF2-40B4-BE49-F238E27FC236}">
                  <a16:creationId xmlns:a16="http://schemas.microsoft.com/office/drawing/2014/main" id="{BEF208BA-35CF-4011-B4DB-440FE23467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gray">
            <a:xfrm>
              <a:off x="5961957" y="5493504"/>
              <a:ext cx="2155825" cy="928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그림 11" descr="ob3.png">
              <a:extLst>
                <a:ext uri="{FF2B5EF4-FFF2-40B4-BE49-F238E27FC236}">
                  <a16:creationId xmlns:a16="http://schemas.microsoft.com/office/drawing/2014/main" id="{FBDB35F7-9AB3-4D11-9F9F-52C7CC80F2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gray">
            <a:xfrm>
              <a:off x="5033269" y="5850692"/>
              <a:ext cx="1355725" cy="584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C470D84-004B-4DDD-A1CC-86A1629B10C7}"/>
              </a:ext>
            </a:extLst>
          </p:cNvPr>
          <p:cNvSpPr/>
          <p:nvPr/>
        </p:nvSpPr>
        <p:spPr>
          <a:xfrm>
            <a:off x="2336168" y="1263216"/>
            <a:ext cx="7577756" cy="5051837"/>
          </a:xfrm>
          <a:prstGeom prst="rect">
            <a:avLst/>
          </a:prstGeom>
          <a:noFill/>
        </p:spPr>
      </p:sp>
      <p:sp>
        <p:nvSpPr>
          <p:cNvPr id="15" name="자유형 87">
            <a:extLst>
              <a:ext uri="{FF2B5EF4-FFF2-40B4-BE49-F238E27FC236}">
                <a16:creationId xmlns:a16="http://schemas.microsoft.com/office/drawing/2014/main" id="{C232CAEF-1C21-4945-8F80-B2B3479BD738}"/>
              </a:ext>
            </a:extLst>
          </p:cNvPr>
          <p:cNvSpPr/>
          <p:nvPr/>
        </p:nvSpPr>
        <p:spPr>
          <a:xfrm>
            <a:off x="759537" y="1232126"/>
            <a:ext cx="3066013" cy="1739858"/>
          </a:xfrm>
          <a:custGeom>
            <a:avLst/>
            <a:gdLst>
              <a:gd name="connsiteX0" fmla="*/ 0 w 2676821"/>
              <a:gd name="connsiteY0" fmla="*/ 173397 h 1733973"/>
              <a:gd name="connsiteX1" fmla="*/ 173397 w 2676821"/>
              <a:gd name="connsiteY1" fmla="*/ 0 h 1733973"/>
              <a:gd name="connsiteX2" fmla="*/ 2503424 w 2676821"/>
              <a:gd name="connsiteY2" fmla="*/ 0 h 1733973"/>
              <a:gd name="connsiteX3" fmla="*/ 2676821 w 2676821"/>
              <a:gd name="connsiteY3" fmla="*/ 173397 h 1733973"/>
              <a:gd name="connsiteX4" fmla="*/ 2676821 w 2676821"/>
              <a:gd name="connsiteY4" fmla="*/ 1560576 h 1733973"/>
              <a:gd name="connsiteX5" fmla="*/ 2503424 w 2676821"/>
              <a:gd name="connsiteY5" fmla="*/ 1733973 h 1733973"/>
              <a:gd name="connsiteX6" fmla="*/ 173397 w 2676821"/>
              <a:gd name="connsiteY6" fmla="*/ 1733973 h 1733973"/>
              <a:gd name="connsiteX7" fmla="*/ 0 w 2676821"/>
              <a:gd name="connsiteY7" fmla="*/ 1560576 h 1733973"/>
              <a:gd name="connsiteX8" fmla="*/ 0 w 2676821"/>
              <a:gd name="connsiteY8" fmla="*/ 173397 h 1733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76821" h="1733973">
                <a:moveTo>
                  <a:pt x="0" y="173397"/>
                </a:moveTo>
                <a:cubicBezTo>
                  <a:pt x="0" y="77632"/>
                  <a:pt x="77632" y="0"/>
                  <a:pt x="173397" y="0"/>
                </a:cubicBezTo>
                <a:lnTo>
                  <a:pt x="2503424" y="0"/>
                </a:lnTo>
                <a:cubicBezTo>
                  <a:pt x="2599189" y="0"/>
                  <a:pt x="2676821" y="77632"/>
                  <a:pt x="2676821" y="173397"/>
                </a:cubicBezTo>
                <a:lnTo>
                  <a:pt x="2676821" y="1560576"/>
                </a:lnTo>
                <a:cubicBezTo>
                  <a:pt x="2676821" y="1656341"/>
                  <a:pt x="2599189" y="1733973"/>
                  <a:pt x="2503424" y="1733973"/>
                </a:cubicBezTo>
                <a:lnTo>
                  <a:pt x="173397" y="1733973"/>
                </a:lnTo>
                <a:cubicBezTo>
                  <a:pt x="77632" y="1733973"/>
                  <a:pt x="0" y="1656341"/>
                  <a:pt x="0" y="1560576"/>
                </a:cubicBezTo>
                <a:lnTo>
                  <a:pt x="0" y="173397"/>
                </a:lnTo>
                <a:close/>
              </a:path>
            </a:pathLst>
          </a:custGeom>
          <a:ln>
            <a:solidFill>
              <a:srgbClr val="EDE1AE"/>
            </a:solidFill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71440" tIns="171440" rIns="974486" bIns="604933" numCol="1" spcCol="1270" anchor="t" anchorCtr="0">
            <a:noAutofit/>
          </a:bodyPr>
          <a:lstStyle/>
          <a:p>
            <a:pPr marL="228600" lvl="1" indent="-228600" algn="l" defTabSz="1200150" latinLnBrk="1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endParaRPr lang="ko-KR" altLang="en-US" sz="2700" kern="12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자유형 88">
            <a:extLst>
              <a:ext uri="{FF2B5EF4-FFF2-40B4-BE49-F238E27FC236}">
                <a16:creationId xmlns:a16="http://schemas.microsoft.com/office/drawing/2014/main" id="{1F2D9D5B-1884-443A-A8D0-DA680F2988F5}"/>
              </a:ext>
            </a:extLst>
          </p:cNvPr>
          <p:cNvSpPr/>
          <p:nvPr/>
        </p:nvSpPr>
        <p:spPr>
          <a:xfrm>
            <a:off x="3887082" y="1551171"/>
            <a:ext cx="2187445" cy="2187445"/>
          </a:xfrm>
          <a:custGeom>
            <a:avLst/>
            <a:gdLst>
              <a:gd name="connsiteX0" fmla="*/ 0 w 2346282"/>
              <a:gd name="connsiteY0" fmla="*/ 2346282 h 2346282"/>
              <a:gd name="connsiteX1" fmla="*/ 2346282 w 2346282"/>
              <a:gd name="connsiteY1" fmla="*/ 0 h 2346282"/>
              <a:gd name="connsiteX2" fmla="*/ 2346282 w 2346282"/>
              <a:gd name="connsiteY2" fmla="*/ 2346282 h 2346282"/>
              <a:gd name="connsiteX3" fmla="*/ 0 w 2346282"/>
              <a:gd name="connsiteY3" fmla="*/ 2346282 h 2346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46282" h="2346282">
                <a:moveTo>
                  <a:pt x="0" y="2346282"/>
                </a:moveTo>
                <a:cubicBezTo>
                  <a:pt x="0" y="1050466"/>
                  <a:pt x="1050466" y="0"/>
                  <a:pt x="2346282" y="0"/>
                </a:cubicBezTo>
                <a:lnTo>
                  <a:pt x="2346282" y="2346282"/>
                </a:lnTo>
                <a:lnTo>
                  <a:pt x="0" y="2346282"/>
                </a:lnTo>
                <a:close/>
              </a:path>
            </a:pathLst>
          </a:custGeom>
          <a:solidFill>
            <a:srgbClr val="233D4D"/>
          </a:solidFill>
          <a:ln>
            <a:solidFill>
              <a:srgbClr val="233D4D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86346" tIns="886346" rIns="199136" bIns="199136" numCol="1" spcCol="1270" anchor="ctr" anchorCtr="0">
            <a:noAutofit/>
          </a:bodyPr>
          <a:lstStyle/>
          <a:p>
            <a:pPr lvl="0" algn="ctr" defTabSz="12446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ko-KR" altLang="en-US" sz="2800" kern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자유형 89">
            <a:extLst>
              <a:ext uri="{FF2B5EF4-FFF2-40B4-BE49-F238E27FC236}">
                <a16:creationId xmlns:a16="http://schemas.microsoft.com/office/drawing/2014/main" id="{6F700C70-5F0E-4CC4-9C78-1D500AA6F474}"/>
              </a:ext>
            </a:extLst>
          </p:cNvPr>
          <p:cNvSpPr/>
          <p:nvPr/>
        </p:nvSpPr>
        <p:spPr>
          <a:xfrm>
            <a:off x="6175564" y="1551171"/>
            <a:ext cx="2187445" cy="2187445"/>
          </a:xfrm>
          <a:custGeom>
            <a:avLst/>
            <a:gdLst>
              <a:gd name="connsiteX0" fmla="*/ 0 w 2346282"/>
              <a:gd name="connsiteY0" fmla="*/ 2346282 h 2346282"/>
              <a:gd name="connsiteX1" fmla="*/ 2346282 w 2346282"/>
              <a:gd name="connsiteY1" fmla="*/ 0 h 2346282"/>
              <a:gd name="connsiteX2" fmla="*/ 2346282 w 2346282"/>
              <a:gd name="connsiteY2" fmla="*/ 2346282 h 2346282"/>
              <a:gd name="connsiteX3" fmla="*/ 0 w 2346282"/>
              <a:gd name="connsiteY3" fmla="*/ 2346282 h 2346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46282" h="2346282">
                <a:moveTo>
                  <a:pt x="0" y="0"/>
                </a:moveTo>
                <a:cubicBezTo>
                  <a:pt x="1295816" y="0"/>
                  <a:pt x="2346282" y="1050466"/>
                  <a:pt x="2346282" y="2346282"/>
                </a:cubicBezTo>
                <a:lnTo>
                  <a:pt x="0" y="2346282"/>
                </a:lnTo>
                <a:lnTo>
                  <a:pt x="0" y="0"/>
                </a:lnTo>
                <a:close/>
              </a:path>
            </a:pathLst>
          </a:custGeom>
          <a:solidFill>
            <a:srgbClr val="FCCA46"/>
          </a:solidFill>
          <a:ln>
            <a:solidFill>
              <a:srgbClr val="FCCA46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9136" tIns="886346" rIns="886346" bIns="199136" numCol="1" spcCol="1270" anchor="ctr" anchorCtr="0">
            <a:noAutofit/>
          </a:bodyPr>
          <a:lstStyle/>
          <a:p>
            <a:pPr lvl="0" algn="ctr" defTabSz="12446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ko-KR" altLang="en-US" sz="2800" kern="12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자유형 90">
            <a:extLst>
              <a:ext uri="{FF2B5EF4-FFF2-40B4-BE49-F238E27FC236}">
                <a16:creationId xmlns:a16="http://schemas.microsoft.com/office/drawing/2014/main" id="{4A827288-31CD-4CE1-AEC2-E49E81AEF872}"/>
              </a:ext>
            </a:extLst>
          </p:cNvPr>
          <p:cNvSpPr/>
          <p:nvPr/>
        </p:nvSpPr>
        <p:spPr>
          <a:xfrm>
            <a:off x="6175564" y="3839652"/>
            <a:ext cx="2187445" cy="2187446"/>
          </a:xfrm>
          <a:custGeom>
            <a:avLst/>
            <a:gdLst>
              <a:gd name="connsiteX0" fmla="*/ 0 w 2346282"/>
              <a:gd name="connsiteY0" fmla="*/ 2346282 h 2346282"/>
              <a:gd name="connsiteX1" fmla="*/ 2346282 w 2346282"/>
              <a:gd name="connsiteY1" fmla="*/ 0 h 2346282"/>
              <a:gd name="connsiteX2" fmla="*/ 2346282 w 2346282"/>
              <a:gd name="connsiteY2" fmla="*/ 2346282 h 2346282"/>
              <a:gd name="connsiteX3" fmla="*/ 0 w 2346282"/>
              <a:gd name="connsiteY3" fmla="*/ 2346282 h 2346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46282" h="2346282">
                <a:moveTo>
                  <a:pt x="2346282" y="0"/>
                </a:moveTo>
                <a:cubicBezTo>
                  <a:pt x="2346282" y="1295816"/>
                  <a:pt x="1295816" y="2346282"/>
                  <a:pt x="0" y="2346282"/>
                </a:cubicBezTo>
                <a:lnTo>
                  <a:pt x="0" y="0"/>
                </a:lnTo>
                <a:lnTo>
                  <a:pt x="2346282" y="0"/>
                </a:lnTo>
                <a:close/>
              </a:path>
            </a:pathLst>
          </a:custGeom>
          <a:solidFill>
            <a:srgbClr val="A1C181"/>
          </a:solidFill>
          <a:ln>
            <a:solidFill>
              <a:srgbClr val="A1C18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9136" tIns="199137" rIns="886346" bIns="886346" numCol="1" spcCol="1270" anchor="ctr" anchorCtr="0">
            <a:noAutofit/>
          </a:bodyPr>
          <a:lstStyle/>
          <a:p>
            <a:pPr lvl="0" algn="ctr" defTabSz="12446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ko-KR" altLang="en-US" sz="2800" kern="12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자유형 91">
            <a:extLst>
              <a:ext uri="{FF2B5EF4-FFF2-40B4-BE49-F238E27FC236}">
                <a16:creationId xmlns:a16="http://schemas.microsoft.com/office/drawing/2014/main" id="{7FF9FCCF-D9B2-440D-8C5F-A235FA91E9E3}"/>
              </a:ext>
            </a:extLst>
          </p:cNvPr>
          <p:cNvSpPr/>
          <p:nvPr/>
        </p:nvSpPr>
        <p:spPr>
          <a:xfrm>
            <a:off x="3887082" y="3839653"/>
            <a:ext cx="2187445" cy="2187445"/>
          </a:xfrm>
          <a:custGeom>
            <a:avLst/>
            <a:gdLst>
              <a:gd name="connsiteX0" fmla="*/ 0 w 2346282"/>
              <a:gd name="connsiteY0" fmla="*/ 2346282 h 2346282"/>
              <a:gd name="connsiteX1" fmla="*/ 2346282 w 2346282"/>
              <a:gd name="connsiteY1" fmla="*/ 0 h 2346282"/>
              <a:gd name="connsiteX2" fmla="*/ 2346282 w 2346282"/>
              <a:gd name="connsiteY2" fmla="*/ 2346282 h 2346282"/>
              <a:gd name="connsiteX3" fmla="*/ 0 w 2346282"/>
              <a:gd name="connsiteY3" fmla="*/ 2346282 h 2346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46282" h="2346282">
                <a:moveTo>
                  <a:pt x="2346282" y="2346282"/>
                </a:moveTo>
                <a:cubicBezTo>
                  <a:pt x="1050466" y="2346282"/>
                  <a:pt x="0" y="1295816"/>
                  <a:pt x="0" y="0"/>
                </a:cubicBezTo>
                <a:lnTo>
                  <a:pt x="2346282" y="0"/>
                </a:lnTo>
                <a:lnTo>
                  <a:pt x="2346282" y="2346282"/>
                </a:lnTo>
                <a:close/>
              </a:path>
            </a:pathLst>
          </a:custGeom>
          <a:solidFill>
            <a:srgbClr val="579C87"/>
          </a:solidFill>
          <a:ln>
            <a:solidFill>
              <a:srgbClr val="579C87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86346" tIns="199136" rIns="199136" bIns="886346" numCol="1" spcCol="1270" anchor="ctr" anchorCtr="0">
            <a:noAutofit/>
          </a:bodyPr>
          <a:lstStyle/>
          <a:p>
            <a:pPr lvl="0" algn="ctr" defTabSz="12446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ko-KR" altLang="en-US" sz="2800" kern="12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순서도: 연결자 19">
            <a:extLst>
              <a:ext uri="{FF2B5EF4-FFF2-40B4-BE49-F238E27FC236}">
                <a16:creationId xmlns:a16="http://schemas.microsoft.com/office/drawing/2014/main" id="{9F3ED122-5E70-4924-ADE4-4C93BFF16029}"/>
              </a:ext>
            </a:extLst>
          </p:cNvPr>
          <p:cNvSpPr/>
          <p:nvPr/>
        </p:nvSpPr>
        <p:spPr>
          <a:xfrm>
            <a:off x="5255098" y="2934663"/>
            <a:ext cx="1704172" cy="1704172"/>
          </a:xfrm>
          <a:prstGeom prst="flowChartConnector">
            <a:avLst/>
          </a:prstGeom>
          <a:solidFill>
            <a:srgbClr val="FE7F2D"/>
          </a:solidFill>
          <a:ln>
            <a:solidFill>
              <a:srgbClr val="FE7F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4225C99-6656-425B-B5B8-DF5CBBCFA84E}"/>
              </a:ext>
            </a:extLst>
          </p:cNvPr>
          <p:cNvSpPr txBox="1"/>
          <p:nvPr/>
        </p:nvSpPr>
        <p:spPr>
          <a:xfrm>
            <a:off x="5326570" y="3822326"/>
            <a:ext cx="1596952" cy="401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제안하는 앱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3A1CE54-6BA0-46BF-A6C3-1FA8678E0199}"/>
              </a:ext>
            </a:extLst>
          </p:cNvPr>
          <p:cNvSpPr txBox="1"/>
          <p:nvPr/>
        </p:nvSpPr>
        <p:spPr>
          <a:xfrm>
            <a:off x="4347376" y="2448616"/>
            <a:ext cx="16042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교육비 절감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EEFE2D8-1F27-4E8D-B88F-F4801B38F106}"/>
              </a:ext>
            </a:extLst>
          </p:cNvPr>
          <p:cNvSpPr txBox="1"/>
          <p:nvPr/>
        </p:nvSpPr>
        <p:spPr>
          <a:xfrm>
            <a:off x="6111551" y="2314197"/>
            <a:ext cx="184746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시간과 공간의 제약이 없는 학습</a:t>
            </a:r>
            <a:endParaRPr lang="en-US" altLang="ko-KR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4D977A1-0ED9-4BA3-851B-A42EA08E6300}"/>
              </a:ext>
            </a:extLst>
          </p:cNvPr>
          <p:cNvSpPr txBox="1"/>
          <p:nvPr/>
        </p:nvSpPr>
        <p:spPr>
          <a:xfrm>
            <a:off x="4387091" y="4609588"/>
            <a:ext cx="19473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정확한 발음 </a:t>
            </a:r>
            <a:b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및 강세 교정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48C34F3-F720-4CAE-AE65-B8410FE2497E}"/>
              </a:ext>
            </a:extLst>
          </p:cNvPr>
          <p:cNvSpPr txBox="1"/>
          <p:nvPr/>
        </p:nvSpPr>
        <p:spPr>
          <a:xfrm>
            <a:off x="6286832" y="4582268"/>
            <a:ext cx="159695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최신 이슈와 영어 학습을</a:t>
            </a:r>
          </a:p>
          <a:p>
            <a:r>
              <a:rPr lang="ko-KR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동시에</a:t>
            </a:r>
            <a:endParaRPr lang="en-US" altLang="ko-KR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A4551F9-F5D2-4038-B756-5CC597C4F950}"/>
              </a:ext>
            </a:extLst>
          </p:cNvPr>
          <p:cNvSpPr txBox="1"/>
          <p:nvPr/>
        </p:nvSpPr>
        <p:spPr>
          <a:xfrm>
            <a:off x="1011478" y="1436598"/>
            <a:ext cx="295481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59595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자동 생성된 문제는</a:t>
            </a:r>
            <a:endParaRPr lang="en-US" altLang="ko-KR" sz="2000" dirty="0">
              <a:solidFill>
                <a:srgbClr val="59595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2000" b="1" u="sng" dirty="0">
                <a:solidFill>
                  <a:srgbClr val="E2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제작 및 관리비용을 </a:t>
            </a:r>
            <a:br>
              <a:rPr lang="en-US" altLang="ko-KR" sz="2000" b="1" u="sng" dirty="0">
                <a:solidFill>
                  <a:srgbClr val="E2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2000" b="1" u="sng" dirty="0">
                <a:solidFill>
                  <a:srgbClr val="E2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절감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하여 서비스를 </a:t>
            </a:r>
            <a:b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저렴하게 제공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77AB38E-1E01-461B-BE92-EE109756DCDC}"/>
              </a:ext>
            </a:extLst>
          </p:cNvPr>
          <p:cNvSpPr txBox="1"/>
          <p:nvPr/>
        </p:nvSpPr>
        <p:spPr>
          <a:xfrm>
            <a:off x="8464609" y="1592790"/>
            <a:ext cx="312163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59595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유용한 문장과</a:t>
            </a:r>
            <a:r>
              <a:rPr lang="en-US" altLang="ko-KR" sz="2000" dirty="0">
                <a:solidFill>
                  <a:srgbClr val="59595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000" dirty="0">
                <a:solidFill>
                  <a:srgbClr val="59595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퀴즈로</a:t>
            </a:r>
            <a:r>
              <a:rPr lang="en-US" altLang="ko-KR" sz="2000" dirty="0">
                <a:solidFill>
                  <a:srgbClr val="59595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br>
              <a:rPr lang="en-US" altLang="ko-KR" sz="2000" dirty="0">
                <a:solidFill>
                  <a:srgbClr val="59595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2000" b="1" u="sng" dirty="0">
                <a:solidFill>
                  <a:srgbClr val="E2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다양한 기기에서</a:t>
            </a:r>
            <a:r>
              <a:rPr lang="ko-KR" altLang="en-US" sz="2000" b="1" dirty="0">
                <a:solidFill>
                  <a:srgbClr val="E2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br>
              <a:rPr lang="en-US" altLang="ko-KR" sz="2000" b="1" dirty="0">
                <a:solidFill>
                  <a:srgbClr val="E2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2000" b="1" u="sng" dirty="0">
                <a:solidFill>
                  <a:srgbClr val="E2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어디서든지 학습이 가능</a:t>
            </a:r>
            <a:endParaRPr lang="en-US" altLang="ko-KR" sz="2000" b="1" u="sng" dirty="0">
              <a:solidFill>
                <a:srgbClr val="E2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5655CFD-CD1B-4571-AAAB-04861EB489E5}"/>
              </a:ext>
            </a:extLst>
          </p:cNvPr>
          <p:cNvSpPr txBox="1"/>
          <p:nvPr/>
        </p:nvSpPr>
        <p:spPr>
          <a:xfrm>
            <a:off x="8498957" y="4902167"/>
            <a:ext cx="289040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매일 최신 영어뉴스를 </a:t>
            </a:r>
            <a:b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제공함으로써 </a:t>
            </a:r>
            <a:r>
              <a:rPr lang="ko-KR" altLang="en-US" sz="2000" b="1" u="sng" dirty="0">
                <a:solidFill>
                  <a:srgbClr val="E2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시사정보와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b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2000" b="1" u="sng" dirty="0">
                <a:solidFill>
                  <a:srgbClr val="E2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영어를 동시습득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가능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F5AA9BA-CF7B-4C32-B936-3171553CD8A9}"/>
              </a:ext>
            </a:extLst>
          </p:cNvPr>
          <p:cNvSpPr txBox="1"/>
          <p:nvPr/>
        </p:nvSpPr>
        <p:spPr>
          <a:xfrm>
            <a:off x="854124" y="4794139"/>
            <a:ext cx="320697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강세를 측정하는 서비스는</a:t>
            </a:r>
            <a:b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찾기 어려운 현 상황에서</a:t>
            </a:r>
            <a:b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발음 및 </a:t>
            </a:r>
            <a:r>
              <a:rPr lang="ko-KR" altLang="en-US" sz="2000" b="1" u="sng" dirty="0">
                <a:solidFill>
                  <a:srgbClr val="E2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강세분석을</a:t>
            </a:r>
            <a:r>
              <a:rPr lang="en-US" altLang="ko-KR" sz="2000" b="1" u="sng" dirty="0">
                <a:solidFill>
                  <a:srgbClr val="E2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br>
              <a:rPr lang="en-US" altLang="ko-KR" sz="2000" b="1" u="sng" dirty="0">
                <a:solidFill>
                  <a:srgbClr val="E2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2000" b="1" u="sng" dirty="0">
                <a:solidFill>
                  <a:srgbClr val="E2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시각화해 피드백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제공</a:t>
            </a: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F895E040-F464-4F38-9612-08A1E2B55C7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735" y="3213539"/>
            <a:ext cx="1030530" cy="638731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FF53382A-937A-413E-82C5-D3C898060FA4}"/>
              </a:ext>
            </a:extLst>
          </p:cNvPr>
          <p:cNvSpPr/>
          <p:nvPr/>
        </p:nvSpPr>
        <p:spPr>
          <a:xfrm>
            <a:off x="-1" y="-8389"/>
            <a:ext cx="12214371" cy="10111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6726C0-7D93-4CD0-86EF-5BE40C84CD2E}"/>
              </a:ext>
            </a:extLst>
          </p:cNvPr>
          <p:cNvSpPr txBox="1"/>
          <p:nvPr/>
        </p:nvSpPr>
        <p:spPr>
          <a:xfrm flipH="1">
            <a:off x="409902" y="222774"/>
            <a:ext cx="54530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latin typeface="+mn-ea"/>
              </a:rPr>
              <a:t>3.</a:t>
            </a:r>
            <a:r>
              <a:rPr lang="ko-KR" altLang="en-US" sz="3200" b="1" dirty="0">
                <a:solidFill>
                  <a:schemeClr val="bg1"/>
                </a:solidFill>
                <a:latin typeface="+mn-ea"/>
              </a:rPr>
              <a:t> 기대효과</a:t>
            </a:r>
          </a:p>
        </p:txBody>
      </p:sp>
    </p:spTree>
    <p:extLst>
      <p:ext uri="{BB962C8B-B14F-4D97-AF65-F5344CB8AC3E}">
        <p14:creationId xmlns:p14="http://schemas.microsoft.com/office/powerpoint/2010/main" val="28555450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A708C7E-A3BD-4A48-AFDD-7811D428D41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215C2D67-4574-4C0F-8447-FC913D8F02D0}"/>
              </a:ext>
            </a:extLst>
          </p:cNvPr>
          <p:cNvSpPr/>
          <p:nvPr/>
        </p:nvSpPr>
        <p:spPr>
          <a:xfrm>
            <a:off x="3623689" y="261257"/>
            <a:ext cx="4870378" cy="161419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379A70-2AFA-40AB-B674-16EEA699F08B}"/>
              </a:ext>
            </a:extLst>
          </p:cNvPr>
          <p:cNvSpPr txBox="1"/>
          <p:nvPr/>
        </p:nvSpPr>
        <p:spPr>
          <a:xfrm>
            <a:off x="5072009" y="471698"/>
            <a:ext cx="188865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bg1"/>
                </a:solidFill>
              </a:rPr>
              <a:t>Q&amp;A</a:t>
            </a:r>
            <a:endParaRPr lang="ko-KR" altLang="en-US" sz="6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91407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3">
            <a:extLst>
              <a:ext uri="{FF2B5EF4-FFF2-40B4-BE49-F238E27FC236}">
                <a16:creationId xmlns:a16="http://schemas.microsoft.com/office/drawing/2014/main" id="{DC928ABE-35ED-4039-8118-3ABF81048A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255" y="4619179"/>
            <a:ext cx="4127107" cy="1354217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None/>
              <a:defRPr lang="en-US" altLang="ko-KR" sz="2000" dirty="0" smtClean="0">
                <a:latin typeface="Microsoft Sans Serif" pitchFamily="34" charset="0"/>
                <a:ea typeface="+mj-ea"/>
                <a:cs typeface="Microsoft Sans Serif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285750" indent="-285750" latinLnBrk="0">
              <a:spcBef>
                <a:spcPts val="600"/>
              </a:spcBef>
              <a:buFont typeface="Wingdings" panose="05000000000000000000" pitchFamily="2" charset="2"/>
              <a:buChar char="u"/>
            </a:pP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영어소설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논문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영화 데이터를 활용하여 </a:t>
            </a:r>
            <a:r>
              <a:rPr lang="ko-KR" altLang="en-US" sz="1800" b="1" dirty="0">
                <a:solidFill>
                  <a:srgbClr val="E2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추가적인 콘텐츠 개발</a:t>
            </a:r>
            <a:endParaRPr lang="en-US" altLang="ko-KR" sz="1800" b="1" dirty="0">
              <a:solidFill>
                <a:srgbClr val="E2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 latinLnBrk="0">
              <a:spcBef>
                <a:spcPts val="600"/>
              </a:spcBef>
              <a:buFont typeface="Wingdings" panose="05000000000000000000" pitchFamily="2" charset="2"/>
              <a:buChar char="u"/>
            </a:pP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사용자의 관심분야에 맞춘 뉴스 콘텐츠 제공</a:t>
            </a:r>
            <a:endParaRPr lang="en-US" altLang="ko-KR" sz="1400" b="1" dirty="0">
              <a:solidFill>
                <a:schemeClr val="tx1">
                  <a:lumMod val="65000"/>
                  <a:lumOff val="3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 latinLnBrk="0">
              <a:spcBef>
                <a:spcPts val="600"/>
              </a:spcBef>
              <a:buFont typeface="Wingdings" panose="05000000000000000000" pitchFamily="2" charset="2"/>
              <a:buChar char="u"/>
            </a:pP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영어 뿐만 아니라 </a:t>
            </a:r>
            <a:b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1800" b="1" dirty="0">
                <a:solidFill>
                  <a:srgbClr val="E2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각국 언어의 학습데이터 구축  </a:t>
            </a:r>
            <a:endParaRPr lang="en-US" altLang="ko-KR" sz="1800" b="1" dirty="0">
              <a:solidFill>
                <a:srgbClr val="E2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0" name="Rectangle 3">
            <a:extLst>
              <a:ext uri="{FF2B5EF4-FFF2-40B4-BE49-F238E27FC236}">
                <a16:creationId xmlns:a16="http://schemas.microsoft.com/office/drawing/2014/main" id="{68361F4A-3423-448E-A31F-7C9D2503BE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02362" y="1828875"/>
            <a:ext cx="3765788" cy="1692771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None/>
              <a:defRPr lang="en-US" altLang="ko-KR" sz="2000" dirty="0" smtClean="0">
                <a:latin typeface="Microsoft Sans Serif" pitchFamily="34" charset="0"/>
                <a:ea typeface="+mj-ea"/>
                <a:cs typeface="Microsoft Sans Serif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285750" indent="-285750" latinLnBrk="0">
              <a:spcBef>
                <a:spcPts val="600"/>
              </a:spcBef>
              <a:buFont typeface="Wingdings" panose="05000000000000000000" pitchFamily="2" charset="2"/>
              <a:buChar char="u"/>
            </a:pP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영어 강세분석의 </a:t>
            </a:r>
            <a:r>
              <a:rPr lang="ko-KR" altLang="en-US" sz="1800" b="1" dirty="0">
                <a:solidFill>
                  <a:srgbClr val="E2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정확성 향상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을 위한 프로세스</a:t>
            </a:r>
            <a:r>
              <a:rPr lang="ko-KR" altLang="en-US" sz="1400" b="1" dirty="0">
                <a:solidFill>
                  <a:srgbClr val="E2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800" b="1" dirty="0">
                <a:solidFill>
                  <a:srgbClr val="E2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업그레이드</a:t>
            </a:r>
            <a:endParaRPr lang="en-US" altLang="ko-KR" sz="1800" b="1" dirty="0">
              <a:solidFill>
                <a:srgbClr val="E2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 latinLnBrk="0">
              <a:spcBef>
                <a:spcPts val="600"/>
              </a:spcBef>
              <a:buFont typeface="Wingdings" panose="05000000000000000000" pitchFamily="2" charset="2"/>
              <a:buChar char="u"/>
            </a:pP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다양한 언어의 강세를 분석할 수 있는</a:t>
            </a:r>
            <a:b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시스템 개발</a:t>
            </a:r>
            <a:endParaRPr lang="en-US" altLang="ko-KR" sz="1400" b="1" dirty="0">
              <a:solidFill>
                <a:schemeClr val="tx1">
                  <a:lumMod val="65000"/>
                  <a:lumOff val="3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 latinLnBrk="0">
              <a:spcBef>
                <a:spcPts val="600"/>
              </a:spcBef>
              <a:buFont typeface="Wingdings" panose="05000000000000000000" pitchFamily="2" charset="2"/>
              <a:buChar char="u"/>
            </a:pP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본 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App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</a:t>
            </a:r>
            <a:r>
              <a:rPr lang="ko-KR" altLang="en-US" sz="1800" b="1" dirty="0">
                <a:solidFill>
                  <a:srgbClr val="E2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음정 및 강세 알고리즘</a:t>
            </a:r>
            <a:r>
              <a:rPr lang="en-US" altLang="ko-KR" sz="1800" b="1" dirty="0">
                <a:solidFill>
                  <a:srgbClr val="E2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br>
              <a:rPr lang="en-US" altLang="ko-KR" sz="1800" b="1" dirty="0">
                <a:solidFill>
                  <a:srgbClr val="E2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1800" b="1" dirty="0">
                <a:solidFill>
                  <a:srgbClr val="E2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특허 신청</a:t>
            </a:r>
            <a:endParaRPr lang="en-US" altLang="ko-KR" sz="1800" b="1" dirty="0">
              <a:solidFill>
                <a:srgbClr val="E2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1" name="Rectangle 3">
            <a:extLst>
              <a:ext uri="{FF2B5EF4-FFF2-40B4-BE49-F238E27FC236}">
                <a16:creationId xmlns:a16="http://schemas.microsoft.com/office/drawing/2014/main" id="{A67A9A9C-2E4D-4299-A958-A008762F2D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58712" y="4762054"/>
            <a:ext cx="3474857" cy="707886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None/>
              <a:defRPr lang="en-US" altLang="ko-KR" sz="2000" dirty="0" smtClean="0">
                <a:latin typeface="Microsoft Sans Serif" pitchFamily="34" charset="0"/>
                <a:ea typeface="+mj-ea"/>
                <a:cs typeface="Microsoft Sans Serif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285750" indent="-285750" latinLnBrk="0">
              <a:spcBef>
                <a:spcPts val="300"/>
              </a:spcBef>
              <a:buFont typeface="Wingdings" panose="05000000000000000000" pitchFamily="2" charset="2"/>
              <a:buChar char="u"/>
              <a:defRPr/>
            </a:pP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제품의 차별화된 기능과 지속 축적되는 빅데이터를 바탕으로 </a:t>
            </a:r>
            <a:b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1800" b="1" dirty="0">
                <a:solidFill>
                  <a:srgbClr val="E2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성장하는 애플리케이션 목표</a:t>
            </a:r>
            <a:endParaRPr lang="en-US" altLang="ko-KR" sz="1800" b="1" dirty="0">
              <a:solidFill>
                <a:srgbClr val="E2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30154BA8-0387-44E6-8D30-E6BBCAACBEE8}"/>
              </a:ext>
            </a:extLst>
          </p:cNvPr>
          <p:cNvGrpSpPr/>
          <p:nvPr/>
        </p:nvGrpSpPr>
        <p:grpSpPr>
          <a:xfrm>
            <a:off x="8165417" y="6191056"/>
            <a:ext cx="3625146" cy="666944"/>
            <a:chOff x="5033269" y="5493504"/>
            <a:chExt cx="3084513" cy="941388"/>
          </a:xfrm>
        </p:grpSpPr>
        <p:pic>
          <p:nvPicPr>
            <p:cNvPr id="63" name="그림 11" descr="ob3.png">
              <a:extLst>
                <a:ext uri="{FF2B5EF4-FFF2-40B4-BE49-F238E27FC236}">
                  <a16:creationId xmlns:a16="http://schemas.microsoft.com/office/drawing/2014/main" id="{EED32D6E-F8F0-4C76-9E71-422076CBE4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gray">
            <a:xfrm>
              <a:off x="5961957" y="5493504"/>
              <a:ext cx="2155825" cy="928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4" name="그림 11" descr="ob3.png">
              <a:extLst>
                <a:ext uri="{FF2B5EF4-FFF2-40B4-BE49-F238E27FC236}">
                  <a16:creationId xmlns:a16="http://schemas.microsoft.com/office/drawing/2014/main" id="{A6AEF4A0-276B-4FD0-BCF3-D21D9530E3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gray">
            <a:xfrm>
              <a:off x="5033269" y="5850692"/>
              <a:ext cx="1355725" cy="584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2084ECF2-8996-47E4-9D7C-63BDFBB56A1B}"/>
              </a:ext>
            </a:extLst>
          </p:cNvPr>
          <p:cNvSpPr/>
          <p:nvPr/>
        </p:nvSpPr>
        <p:spPr>
          <a:xfrm>
            <a:off x="0" y="0"/>
            <a:ext cx="12192000" cy="10111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D5C4495-2CB6-430B-A27F-4FE79E758806}"/>
              </a:ext>
            </a:extLst>
          </p:cNvPr>
          <p:cNvSpPr txBox="1"/>
          <p:nvPr/>
        </p:nvSpPr>
        <p:spPr>
          <a:xfrm>
            <a:off x="381742" y="213169"/>
            <a:ext cx="7471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i="1" dirty="0">
                <a:solidFill>
                  <a:schemeClr val="bg1"/>
                </a:solidFill>
              </a:rPr>
              <a:t>별첨</a:t>
            </a:r>
            <a:r>
              <a:rPr lang="en-US" altLang="ko-KR" sz="3200" b="1" i="1" dirty="0">
                <a:solidFill>
                  <a:schemeClr val="bg1"/>
                </a:solidFill>
              </a:rPr>
              <a:t>: </a:t>
            </a:r>
            <a:r>
              <a:rPr lang="ko-KR" altLang="en-US" sz="3200" b="1" i="1" dirty="0">
                <a:solidFill>
                  <a:schemeClr val="bg1"/>
                </a:solidFill>
              </a:rPr>
              <a:t>후발주자 대비전략</a:t>
            </a:r>
          </a:p>
        </p:txBody>
      </p:sp>
      <p:sp>
        <p:nvSpPr>
          <p:cNvPr id="34" name="타원 33"/>
          <p:cNvSpPr/>
          <p:nvPr/>
        </p:nvSpPr>
        <p:spPr>
          <a:xfrm>
            <a:off x="4355468" y="2197198"/>
            <a:ext cx="3600000" cy="3600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101600">
            <a:solidFill>
              <a:schemeClr val="tx1">
                <a:lumMod val="65000"/>
                <a:lumOff val="35000"/>
              </a:schemeClr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  <a:reflection blurRad="6350" stA="50000" endA="300" endPos="20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  <a:p>
            <a:pPr algn="ctr"/>
            <a:endParaRPr lang="ko-KR" altLang="en-US" dirty="0"/>
          </a:p>
        </p:txBody>
      </p:sp>
      <p:sp>
        <p:nvSpPr>
          <p:cNvPr id="65" name="타원 64"/>
          <p:cNvSpPr/>
          <p:nvPr/>
        </p:nvSpPr>
        <p:spPr>
          <a:xfrm>
            <a:off x="7038493" y="4357198"/>
            <a:ext cx="1440000" cy="1440000"/>
          </a:xfrm>
          <a:prstGeom prst="ellipse">
            <a:avLst/>
          </a:prstGeom>
          <a:solidFill>
            <a:srgbClr val="313946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타원 66"/>
          <p:cNvSpPr/>
          <p:nvPr/>
        </p:nvSpPr>
        <p:spPr>
          <a:xfrm>
            <a:off x="5494343" y="1890389"/>
            <a:ext cx="1440000" cy="1440000"/>
          </a:xfrm>
          <a:prstGeom prst="ellipse">
            <a:avLst/>
          </a:prstGeom>
          <a:solidFill>
            <a:srgbClr val="708AA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타원 68"/>
          <p:cNvSpPr/>
          <p:nvPr/>
        </p:nvSpPr>
        <p:spPr>
          <a:xfrm>
            <a:off x="4054343" y="4360318"/>
            <a:ext cx="1440000" cy="14400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1" name="그림 7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8493" y="4506750"/>
            <a:ext cx="1080000" cy="1080000"/>
          </a:xfrm>
          <a:prstGeom prst="rect">
            <a:avLst/>
          </a:prstGeom>
          <a:effectLst>
            <a:outerShdw blurRad="635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3" name="그래픽 25" descr="UI UX">
            <a:extLst>
              <a:ext uri="{FF2B5EF4-FFF2-40B4-BE49-F238E27FC236}">
                <a16:creationId xmlns:a16="http://schemas.microsoft.com/office/drawing/2014/main" id="{25CCB299-C42B-4652-B629-CA37ECB4E6B9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217736" y="4557962"/>
            <a:ext cx="1080000" cy="1080000"/>
          </a:xfrm>
          <a:prstGeom prst="rect">
            <a:avLst/>
          </a:prstGeom>
        </p:spPr>
      </p:pic>
      <p:pic>
        <p:nvPicPr>
          <p:cNvPr id="74" name="그래픽 23" descr="로봇">
            <a:extLst>
              <a:ext uri="{FF2B5EF4-FFF2-40B4-BE49-F238E27FC236}">
                <a16:creationId xmlns:a16="http://schemas.microsoft.com/office/drawing/2014/main" id="{91F40C3D-AF6A-46DE-99DB-85487EF8203F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674343" y="2052583"/>
            <a:ext cx="1080000" cy="1080000"/>
          </a:xfrm>
          <a:prstGeom prst="rect">
            <a:avLst/>
          </a:prstGeom>
        </p:spPr>
      </p:pic>
      <p:pic>
        <p:nvPicPr>
          <p:cNvPr id="5" name="Picture 2" descr="도전, 손글씨, 펜글씨, 붓글씨, 한글캘리, 사진,이미지,일러스트,캘리그라피 - DAWOOL작가">
            <a:extLst>
              <a:ext uri="{FF2B5EF4-FFF2-40B4-BE49-F238E27FC236}">
                <a16:creationId xmlns:a16="http://schemas.microsoft.com/office/drawing/2014/main" id="{BD179A47-AAF3-41B1-9B1C-A6BFBC5F27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4846" y="3167636"/>
            <a:ext cx="1659123" cy="1659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3">
            <a:extLst>
              <a:ext uri="{FF2B5EF4-FFF2-40B4-BE49-F238E27FC236}">
                <a16:creationId xmlns:a16="http://schemas.microsoft.com/office/drawing/2014/main" id="{BB582B23-0EEC-4F29-971E-E4699E394DF9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1839195" y="4073498"/>
            <a:ext cx="2709075" cy="384721"/>
          </a:xfrm>
          <a:prstGeom prst="rect">
            <a:avLst/>
          </a:prstGeom>
          <a:ln>
            <a:noFill/>
          </a:ln>
        </p:spPr>
        <p:txBody>
          <a:bodyPr wrap="none" lIns="0" tIns="0" rIns="0" bIns="0" anchor="t" anchorCtr="0">
            <a:spAutoFit/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None/>
              <a:defRPr lang="en-US" altLang="ko-KR" sz="2000" dirty="0" smtClean="0">
                <a:latin typeface="Microsoft Sans Serif" pitchFamily="34" charset="0"/>
                <a:ea typeface="+mj-ea"/>
                <a:cs typeface="Microsoft Sans Serif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0" algn="ctr" eaLnBrk="1" latinLnBrk="0" hangingPunct="1">
              <a:spcBef>
                <a:spcPts val="0"/>
              </a:spcBef>
              <a:defRPr/>
            </a:pPr>
            <a:r>
              <a:rPr lang="ko-KR" altLang="en-US" sz="25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+mn-ea"/>
                <a:cs typeface="MV Boli" panose="02000500030200090000" pitchFamily="2" charset="0"/>
              </a:rPr>
              <a:t>새로운 콘텐츠 개발</a:t>
            </a:r>
            <a:endParaRPr lang="en-US" sz="25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ea typeface="+mn-ea"/>
              <a:cs typeface="MV Boli" panose="02000500030200090000" pitchFamily="2" charset="0"/>
            </a:endParaRPr>
          </a:p>
        </p:txBody>
      </p:sp>
      <p:sp>
        <p:nvSpPr>
          <p:cNvPr id="23" name="Rectangle 3">
            <a:extLst>
              <a:ext uri="{FF2B5EF4-FFF2-40B4-BE49-F238E27FC236}">
                <a16:creationId xmlns:a16="http://schemas.microsoft.com/office/drawing/2014/main" id="{19A4F13D-17D5-499B-AEBE-70EE2098C56A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5962819" y="1277621"/>
            <a:ext cx="2067874" cy="769441"/>
          </a:xfrm>
          <a:prstGeom prst="rect">
            <a:avLst/>
          </a:prstGeom>
          <a:ln>
            <a:noFill/>
          </a:ln>
        </p:spPr>
        <p:txBody>
          <a:bodyPr wrap="none" lIns="0" tIns="0" rIns="0" bIns="0" anchor="t" anchorCtr="0">
            <a:spAutoFit/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None/>
              <a:defRPr lang="en-US" altLang="ko-KR" sz="2000" dirty="0" smtClean="0">
                <a:latin typeface="Microsoft Sans Serif" pitchFamily="34" charset="0"/>
                <a:ea typeface="+mj-ea"/>
                <a:cs typeface="Microsoft Sans Serif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0" algn="ctr" eaLnBrk="1" latinLnBrk="0" hangingPunct="1">
              <a:spcBef>
                <a:spcPts val="0"/>
              </a:spcBef>
              <a:defRPr/>
            </a:pPr>
            <a:r>
              <a:rPr lang="ko-KR" altLang="en-US" sz="25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+mn-ea"/>
                <a:cs typeface="MV Boli" panose="02000500030200090000" pitchFamily="2" charset="0"/>
              </a:rPr>
              <a:t>영어 강세 분석</a:t>
            </a:r>
            <a:endParaRPr lang="en-US" altLang="ko-KR" sz="25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ea typeface="+mn-ea"/>
              <a:cs typeface="MV Boli" panose="02000500030200090000" pitchFamily="2" charset="0"/>
            </a:endParaRPr>
          </a:p>
          <a:p>
            <a:pPr marL="0" indent="0" algn="ctr" eaLnBrk="1" latinLnBrk="0" hangingPunct="1">
              <a:spcBef>
                <a:spcPts val="0"/>
              </a:spcBef>
              <a:defRPr/>
            </a:pPr>
            <a:r>
              <a:rPr lang="ko-KR" altLang="en-US" sz="25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+mn-ea"/>
                <a:cs typeface="MV Boli" panose="02000500030200090000" pitchFamily="2" charset="0"/>
              </a:rPr>
              <a:t>업그레이드</a:t>
            </a:r>
            <a:endParaRPr lang="en-US" sz="25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ea typeface="+mn-ea"/>
              <a:cs typeface="MV Boli" panose="02000500030200090000" pitchFamily="2" charset="0"/>
            </a:endParaRPr>
          </a:p>
        </p:txBody>
      </p:sp>
      <p:sp>
        <p:nvSpPr>
          <p:cNvPr id="24" name="Rectangle 3">
            <a:extLst>
              <a:ext uri="{FF2B5EF4-FFF2-40B4-BE49-F238E27FC236}">
                <a16:creationId xmlns:a16="http://schemas.microsoft.com/office/drawing/2014/main" id="{D838E727-86AE-4AF0-835D-D6A783CD2576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8224347" y="4091032"/>
            <a:ext cx="1354538" cy="384721"/>
          </a:xfrm>
          <a:prstGeom prst="rect">
            <a:avLst/>
          </a:prstGeom>
          <a:ln>
            <a:noFill/>
          </a:ln>
        </p:spPr>
        <p:txBody>
          <a:bodyPr wrap="none" lIns="0" tIns="0" rIns="0" bIns="0" anchor="t" anchorCtr="0">
            <a:spAutoFit/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None/>
              <a:defRPr lang="en-US" altLang="ko-KR" sz="2000" dirty="0" smtClean="0">
                <a:latin typeface="Microsoft Sans Serif" pitchFamily="34" charset="0"/>
                <a:ea typeface="+mj-ea"/>
                <a:cs typeface="Microsoft Sans Serif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0" algn="ctr" eaLnBrk="1" latinLnBrk="0" hangingPunct="1">
              <a:spcBef>
                <a:spcPts val="0"/>
              </a:spcBef>
              <a:defRPr/>
            </a:pPr>
            <a:r>
              <a:rPr lang="ko-KR" altLang="en-US" sz="25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+mn-ea"/>
                <a:cs typeface="MV Boli" panose="02000500030200090000" pitchFamily="2" charset="0"/>
              </a:rPr>
              <a:t>지속 성장</a:t>
            </a:r>
            <a:endParaRPr lang="en-US" sz="25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ea typeface="+mn-ea"/>
              <a:cs typeface="MV Boli" panose="0200050003020009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70069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7">
            <a:extLst>
              <a:ext uri="{FF2B5EF4-FFF2-40B4-BE49-F238E27FC236}">
                <a16:creationId xmlns:a16="http://schemas.microsoft.com/office/drawing/2014/main" id="{8A6C27B5-688C-4922-BB6B-BE00199E44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91578" y="1962632"/>
            <a:ext cx="9835177" cy="4672939"/>
          </a:xfrm>
          <a:prstGeom prst="rect">
            <a:avLst/>
          </a:prstGeom>
          <a:ln w="31750">
            <a:solidFill>
              <a:srgbClr val="313946"/>
            </a:solidFill>
            <a:headEnd type="none" w="sm" len="sm"/>
            <a:tailEnd type="none" w="sm" len="sm"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72000" tIns="82800" rIns="72000" bIns="82800"/>
          <a:lstStyle>
            <a:lvl1pPr marL="342900" indent="-342900" algn="ctr" latinLnBrk="1">
              <a:lnSpc>
                <a:spcPct val="120000"/>
              </a:lnSpc>
              <a:buFont typeface="Wingdings" panose="05000000000000000000" pitchFamily="2" charset="2"/>
              <a:defRPr kumimoji="1" sz="12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174625" indent="-174625" algn="ctr" latinLnBrk="1">
              <a:lnSpc>
                <a:spcPct val="120000"/>
              </a:lnSpc>
              <a:buFont typeface="Wingdings" panose="05000000000000000000" pitchFamily="2" charset="2"/>
              <a:defRPr kumimoji="1" sz="12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algn="ctr" latinLnBrk="1">
              <a:lnSpc>
                <a:spcPct val="120000"/>
              </a:lnSpc>
              <a:buFont typeface="Wingdings" panose="05000000000000000000" pitchFamily="2" charset="2"/>
              <a:defRPr kumimoji="1" sz="12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algn="ctr" latinLnBrk="1">
              <a:lnSpc>
                <a:spcPct val="120000"/>
              </a:lnSpc>
              <a:buFont typeface="Wingdings" panose="05000000000000000000" pitchFamily="2" charset="2"/>
              <a:defRPr kumimoji="1" sz="12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algn="ctr" latinLnBrk="1">
              <a:lnSpc>
                <a:spcPct val="120000"/>
              </a:lnSpc>
              <a:buFont typeface="Wingdings" panose="05000000000000000000" pitchFamily="2" charset="2"/>
              <a:defRPr kumimoji="1" sz="12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algn="ctr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defRPr kumimoji="1" sz="12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algn="ctr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defRPr kumimoji="1" sz="12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algn="ctr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defRPr kumimoji="1" sz="12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algn="ctr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defRPr kumimoji="1" sz="12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marL="285750" lvl="1" indent="-285750" algn="l" font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Font typeface="Wingdings" panose="05000000000000000000" pitchFamily="2" charset="2"/>
              <a:buChar char="§"/>
              <a:defRPr/>
            </a:pPr>
            <a:endParaRPr lang="en-US" altLang="ko-KR" sz="1000" b="0" kern="0" dirty="0">
              <a:solidFill>
                <a:srgbClr val="000000"/>
              </a:solidFill>
              <a:cs typeface="Arial"/>
              <a:sym typeface="Wingdings" panose="05000000000000000000" pitchFamily="2" charset="2"/>
            </a:endParaRPr>
          </a:p>
          <a:p>
            <a:pPr marL="285750" lvl="1" indent="-285750" algn="l" font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Font typeface="Wingdings" panose="05000000000000000000" pitchFamily="2" charset="2"/>
              <a:buChar char="§"/>
              <a:defRPr/>
            </a:pPr>
            <a:endParaRPr lang="en-US" altLang="ko-KR" sz="1000" b="0" kern="0" dirty="0">
              <a:solidFill>
                <a:srgbClr val="000000"/>
              </a:solidFill>
              <a:cs typeface="Arial"/>
              <a:sym typeface="Wingdings" panose="05000000000000000000" pitchFamily="2" charset="2"/>
            </a:endParaRPr>
          </a:p>
          <a:p>
            <a:pPr marL="285750" lvl="1" indent="-285750" algn="l" font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Font typeface="Wingdings" panose="05000000000000000000" pitchFamily="2" charset="2"/>
              <a:buChar char="§"/>
              <a:defRPr/>
            </a:pPr>
            <a:endParaRPr lang="en-US" altLang="ko-KR" sz="1000" b="0" kern="0" dirty="0">
              <a:solidFill>
                <a:srgbClr val="000000"/>
              </a:solidFill>
              <a:cs typeface="Arial"/>
              <a:sym typeface="Wingdings" panose="05000000000000000000" pitchFamily="2" charset="2"/>
            </a:endParaRPr>
          </a:p>
          <a:p>
            <a:pPr marL="285750" lvl="1" indent="-285750" algn="l" font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Font typeface="Wingdings" panose="05000000000000000000" pitchFamily="2" charset="2"/>
              <a:buChar char="§"/>
              <a:defRPr/>
            </a:pPr>
            <a:endParaRPr lang="en-US" altLang="ko-KR" sz="1000" b="0" kern="0" dirty="0">
              <a:solidFill>
                <a:srgbClr val="000000"/>
              </a:solidFill>
              <a:cs typeface="Arial"/>
              <a:sym typeface="Wingdings" panose="05000000000000000000" pitchFamily="2" charset="2"/>
            </a:endParaRPr>
          </a:p>
          <a:p>
            <a:pPr marL="285750" lvl="1" indent="-285750" algn="l" font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Font typeface="Wingdings" panose="05000000000000000000" pitchFamily="2" charset="2"/>
              <a:buChar char="§"/>
              <a:defRPr/>
            </a:pPr>
            <a:endParaRPr lang="en-US" altLang="ko-KR" sz="1000" b="0" kern="0" dirty="0">
              <a:solidFill>
                <a:srgbClr val="000000"/>
              </a:solidFill>
              <a:cs typeface="Arial"/>
              <a:sym typeface="Wingdings" panose="05000000000000000000" pitchFamily="2" charset="2"/>
            </a:endParaRPr>
          </a:p>
          <a:p>
            <a:pPr lvl="1" algn="l" font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en-GB" altLang="ko-KR" sz="1000" kern="0" dirty="0">
              <a:solidFill>
                <a:srgbClr val="000000"/>
              </a:solidFill>
              <a:cs typeface="Arial"/>
              <a:sym typeface="Wingdings" panose="05000000000000000000" pitchFamily="2" charset="2"/>
            </a:endParaRPr>
          </a:p>
        </p:txBody>
      </p:sp>
      <p:sp>
        <p:nvSpPr>
          <p:cNvPr id="7" name="모서리가 둥근 직사각형 9">
            <a:extLst>
              <a:ext uri="{FF2B5EF4-FFF2-40B4-BE49-F238E27FC236}">
                <a16:creationId xmlns:a16="http://schemas.microsoft.com/office/drawing/2014/main" id="{8A11AB27-1091-46BD-AAE8-1653DACFBC20}"/>
              </a:ext>
            </a:extLst>
          </p:cNvPr>
          <p:cNvSpPr/>
          <p:nvPr/>
        </p:nvSpPr>
        <p:spPr>
          <a:xfrm>
            <a:off x="1376152" y="2039897"/>
            <a:ext cx="9604150" cy="495513"/>
          </a:xfrm>
          <a:prstGeom prst="roundRect">
            <a:avLst>
              <a:gd name="adj" fmla="val 10351"/>
            </a:avLst>
          </a:prstGeom>
          <a:solidFill>
            <a:srgbClr val="313946"/>
          </a:solidFill>
          <a:ln w="9525" cap="flat" cmpd="sng" algn="ctr">
            <a:solidFill>
              <a:schemeClr val="tx2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algn="ctr" fontAlgn="auto"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None/>
              <a:defRPr/>
            </a:pPr>
            <a:r>
              <a:rPr lang="ko-KR" altLang="en-US" sz="1600" b="1" kern="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</a:rPr>
              <a:t>비즈니스 모델</a:t>
            </a:r>
            <a:endParaRPr kumimoji="0" lang="ko-KR" altLang="en-US" sz="1600" b="1" kern="0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/>
            </a:endParaRPr>
          </a:p>
        </p:txBody>
      </p:sp>
      <p:sp>
        <p:nvSpPr>
          <p:cNvPr id="8" name="모서리가 둥근 직사각형 13">
            <a:extLst>
              <a:ext uri="{FF2B5EF4-FFF2-40B4-BE49-F238E27FC236}">
                <a16:creationId xmlns:a16="http://schemas.microsoft.com/office/drawing/2014/main" id="{7000C88F-43E1-49A2-8907-272FBDC3ED77}"/>
              </a:ext>
            </a:extLst>
          </p:cNvPr>
          <p:cNvSpPr/>
          <p:nvPr/>
        </p:nvSpPr>
        <p:spPr>
          <a:xfrm>
            <a:off x="4210993" y="2771192"/>
            <a:ext cx="1805530" cy="3409960"/>
          </a:xfrm>
          <a:prstGeom prst="roundRect">
            <a:avLst>
              <a:gd name="adj" fmla="val 10351"/>
            </a:avLst>
          </a:prstGeom>
          <a:solidFill>
            <a:schemeClr val="tx1">
              <a:lumMod val="50000"/>
              <a:lumOff val="50000"/>
            </a:schemeClr>
          </a:solidFill>
          <a:ln w="9525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 fontAlgn="auto"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None/>
              <a:defRPr/>
            </a:pPr>
            <a:endParaRPr lang="en-US" altLang="ko-KR" sz="1500" b="1" kern="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/>
            </a:endParaRPr>
          </a:p>
          <a:p>
            <a:pPr algn="ctr" fontAlgn="auto"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None/>
              <a:defRPr/>
            </a:pPr>
            <a:r>
              <a:rPr lang="en-US" altLang="ko-KR" sz="3200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</a:rPr>
              <a:t>THE</a:t>
            </a:r>
          </a:p>
          <a:p>
            <a:pPr algn="ctr" fontAlgn="auto"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None/>
              <a:defRPr/>
            </a:pPr>
            <a:r>
              <a:rPr kumimoji="0" lang="ko-KR" altLang="en-US" sz="1500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</a:rPr>
              <a:t>애플리케이션</a:t>
            </a:r>
            <a:endParaRPr kumimoji="0" lang="en-US" altLang="ko-KR" sz="1500" b="1" kern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  <a:cs typeface="Arial"/>
            </a:endParaRPr>
          </a:p>
          <a:p>
            <a:pPr algn="ctr" fontAlgn="auto"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None/>
              <a:defRPr/>
            </a:pPr>
            <a:r>
              <a:rPr lang="ko-KR" altLang="en-US" sz="1500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</a:rPr>
              <a:t>서비스 무료 제공</a:t>
            </a:r>
            <a:endParaRPr lang="en-US" altLang="ko-KR" sz="1500" b="1" kern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  <a:cs typeface="Arial"/>
            </a:endParaRPr>
          </a:p>
          <a:p>
            <a:pPr algn="ctr" fontAlgn="auto"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None/>
              <a:defRPr/>
            </a:pPr>
            <a:endParaRPr lang="en-US" altLang="ko-KR" sz="1500" b="1" kern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  <a:cs typeface="Arial"/>
            </a:endParaRPr>
          </a:p>
          <a:p>
            <a:pPr algn="ctr" fontAlgn="auto"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None/>
              <a:defRPr/>
            </a:pPr>
            <a:endParaRPr kumimoji="0" lang="en-US" altLang="ko-KR" sz="1000" b="1" kern="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/>
            </a:endParaRPr>
          </a:p>
          <a:p>
            <a:pPr algn="ctr" fontAlgn="auto"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None/>
              <a:defRPr/>
            </a:pPr>
            <a:endParaRPr kumimoji="0" lang="en-US" altLang="ko-KR" sz="2000" b="1" kern="0" dirty="0">
              <a:solidFill>
                <a:srgbClr val="C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/>
            </a:endParaRPr>
          </a:p>
          <a:p>
            <a:pPr algn="ctr" fontAlgn="auto"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None/>
              <a:defRPr/>
            </a:pPr>
            <a:endParaRPr kumimoji="0" lang="en-US" altLang="ko-KR" sz="2000" b="1" kern="0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/>
            </a:endParaRPr>
          </a:p>
          <a:p>
            <a:pPr algn="ctr" fontAlgn="auto"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None/>
              <a:defRPr/>
            </a:pPr>
            <a:endParaRPr lang="en-US" altLang="ko-KR" sz="2000" b="1" kern="0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/>
            </a:endParaRPr>
          </a:p>
          <a:p>
            <a:pPr algn="ctr" fontAlgn="auto"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None/>
              <a:defRPr/>
            </a:pPr>
            <a:endParaRPr kumimoji="0" lang="en-US" altLang="ko-KR" sz="2000" b="1" kern="0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/>
            </a:endParaRPr>
          </a:p>
        </p:txBody>
      </p:sp>
      <p:sp>
        <p:nvSpPr>
          <p:cNvPr id="11" name="모서리가 둥근 직사각형 17">
            <a:extLst>
              <a:ext uri="{FF2B5EF4-FFF2-40B4-BE49-F238E27FC236}">
                <a16:creationId xmlns:a16="http://schemas.microsoft.com/office/drawing/2014/main" id="{B4C7E786-BA94-4A36-BF44-D8F93E147973}"/>
              </a:ext>
            </a:extLst>
          </p:cNvPr>
          <p:cNvSpPr/>
          <p:nvPr/>
        </p:nvSpPr>
        <p:spPr>
          <a:xfrm>
            <a:off x="1558002" y="3037042"/>
            <a:ext cx="1321669" cy="1364492"/>
          </a:xfrm>
          <a:prstGeom prst="roundRect">
            <a:avLst>
              <a:gd name="adj" fmla="val 10351"/>
            </a:avLst>
          </a:prstGeom>
          <a:solidFill>
            <a:srgbClr val="313946"/>
          </a:solidFill>
          <a:ln w="9525" cap="flat" cmpd="sng" algn="ctr">
            <a:noFill/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algn="ctr" fontAlgn="auto"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None/>
              <a:defRPr/>
            </a:pPr>
            <a:r>
              <a:rPr lang="ko-KR" altLang="en-US" sz="1400" b="1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</a:rPr>
              <a:t>영어</a:t>
            </a:r>
            <a:br>
              <a:rPr lang="en-US" altLang="ko-KR" sz="1400" b="1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</a:rPr>
            </a:br>
            <a:r>
              <a:rPr lang="ko-KR" altLang="en-US" sz="1400" b="1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</a:rPr>
              <a:t>학습 소비자</a:t>
            </a:r>
            <a:endParaRPr lang="en-US" altLang="ko-KR" sz="1400" b="1" kern="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/>
            </a:endParaRPr>
          </a:p>
          <a:p>
            <a:pPr algn="ctr" fontAlgn="auto"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None/>
              <a:defRPr/>
            </a:pPr>
            <a:r>
              <a:rPr lang="en-US" altLang="ko-KR" sz="1400" b="1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</a:rPr>
              <a:t>(</a:t>
            </a:r>
            <a:r>
              <a:rPr lang="ko-KR" altLang="en-US" sz="1400" b="1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</a:rPr>
              <a:t>고객</a:t>
            </a:r>
            <a:r>
              <a:rPr lang="en-US" altLang="ko-KR" sz="1400" b="1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</a:rPr>
              <a:t>)</a:t>
            </a:r>
            <a:endParaRPr kumimoji="0" lang="ko-KR" altLang="en-US" sz="1400" b="1" kern="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/>
            </a:endParaRPr>
          </a:p>
        </p:txBody>
      </p:sp>
      <p:sp>
        <p:nvSpPr>
          <p:cNvPr id="15" name="오른쪽 화살표 1">
            <a:extLst>
              <a:ext uri="{FF2B5EF4-FFF2-40B4-BE49-F238E27FC236}">
                <a16:creationId xmlns:a16="http://schemas.microsoft.com/office/drawing/2014/main" id="{A6B90BF2-F1D0-489C-BEA9-8519444DA6FC}"/>
              </a:ext>
            </a:extLst>
          </p:cNvPr>
          <p:cNvSpPr/>
          <p:nvPr/>
        </p:nvSpPr>
        <p:spPr>
          <a:xfrm>
            <a:off x="3066283" y="3247912"/>
            <a:ext cx="1007124" cy="823401"/>
          </a:xfrm>
          <a:prstGeom prst="rightArrow">
            <a:avLst/>
          </a:prstGeom>
          <a:solidFill>
            <a:srgbClr val="333F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200" b="1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학습목표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9993D25-F879-4A91-B019-07F120F7F8D3}"/>
              </a:ext>
            </a:extLst>
          </p:cNvPr>
          <p:cNvSpPr txBox="1"/>
          <p:nvPr/>
        </p:nvSpPr>
        <p:spPr>
          <a:xfrm>
            <a:off x="1264763" y="1139521"/>
            <a:ext cx="9835177" cy="654090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dash"/>
          </a:ln>
        </p:spPr>
        <p:txBody>
          <a:bodyPr wrap="square" rtlCol="0">
            <a:spAutoFit/>
          </a:bodyPr>
          <a:lstStyle/>
          <a:p>
            <a:pPr latinLnBrk="0">
              <a:lnSpc>
                <a:spcPct val="120000"/>
              </a:lnSpc>
              <a:defRPr/>
            </a:pPr>
            <a:r>
              <a:rPr lang="ko-KR" altLang="en-US" sz="1600" b="1" kern="0" dirty="0">
                <a:solidFill>
                  <a:srgbClr val="000000"/>
                </a:solidFill>
                <a:latin typeface="+mj-ea"/>
                <a:ea typeface="+mj-ea"/>
              </a:rPr>
              <a:t>본 </a:t>
            </a:r>
            <a:r>
              <a:rPr lang="en-US" altLang="ko-KR" sz="1600" b="1" kern="0" dirty="0">
                <a:solidFill>
                  <a:srgbClr val="000000"/>
                </a:solidFill>
                <a:latin typeface="+mj-ea"/>
                <a:ea typeface="+mj-ea"/>
              </a:rPr>
              <a:t>App</a:t>
            </a:r>
            <a:r>
              <a:rPr lang="ko-KR" altLang="en-US" sz="1600" b="1" kern="0" dirty="0">
                <a:solidFill>
                  <a:srgbClr val="000000"/>
                </a:solidFill>
                <a:latin typeface="+mj-ea"/>
                <a:ea typeface="+mj-ea"/>
              </a:rPr>
              <a:t>은 시간과 공간의 제약없이 영어를 가볍게 학습하고자 하는 고객에게 실용적 영어학습자료와 강세 코칭을 제공하고 광고수익과 결제시스템으로 수익을 창출하는 </a:t>
            </a:r>
            <a:r>
              <a:rPr lang="ko-KR" altLang="en-US" sz="1600" b="1" kern="0" dirty="0">
                <a:solidFill>
                  <a:srgbClr val="E20000"/>
                </a:solidFill>
                <a:latin typeface="+mj-ea"/>
                <a:ea typeface="+mj-ea"/>
              </a:rPr>
              <a:t>에듀테크 교육 </a:t>
            </a:r>
            <a:r>
              <a:rPr lang="ko-KR" altLang="en-US" sz="1600" b="1" dirty="0">
                <a:solidFill>
                  <a:srgbClr val="E20000"/>
                </a:solidFill>
                <a:latin typeface="+mj-ea"/>
                <a:ea typeface="+mj-ea"/>
              </a:rPr>
              <a:t>플랫폼 </a:t>
            </a:r>
            <a:r>
              <a:rPr lang="ko-KR" altLang="en-US" sz="1600" b="1" dirty="0">
                <a:solidFill>
                  <a:srgbClr val="000000"/>
                </a:solidFill>
                <a:latin typeface="+mj-ea"/>
                <a:ea typeface="+mj-ea"/>
              </a:rPr>
              <a:t>입니다</a:t>
            </a:r>
            <a:r>
              <a:rPr lang="en-US" altLang="ko-KR" sz="1600" b="1" dirty="0">
                <a:solidFill>
                  <a:srgbClr val="000000"/>
                </a:solidFill>
                <a:latin typeface="+mj-ea"/>
                <a:ea typeface="+mj-ea"/>
              </a:rPr>
              <a:t>.</a:t>
            </a: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3FC0E045-D5E7-493A-8E2C-8E981ABADA22}"/>
              </a:ext>
            </a:extLst>
          </p:cNvPr>
          <p:cNvCxnSpPr>
            <a:cxnSpLocks/>
          </p:cNvCxnSpPr>
          <p:nvPr/>
        </p:nvCxnSpPr>
        <p:spPr>
          <a:xfrm>
            <a:off x="6353807" y="3083702"/>
            <a:ext cx="2917333" cy="0"/>
          </a:xfrm>
          <a:prstGeom prst="straightConnector1">
            <a:avLst/>
          </a:prstGeom>
          <a:ln w="762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A8B89543-4737-4BA9-937C-D233B306C03B}"/>
              </a:ext>
            </a:extLst>
          </p:cNvPr>
          <p:cNvSpPr txBox="1"/>
          <p:nvPr/>
        </p:nvSpPr>
        <p:spPr>
          <a:xfrm>
            <a:off x="6705600" y="3412057"/>
            <a:ext cx="2423402" cy="630942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협약을 통한 </a:t>
            </a:r>
            <a:br>
              <a:rPr lang="en-US" altLang="ko-KR" sz="1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1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영어뉴스데이터 제공</a:t>
            </a:r>
            <a:endParaRPr lang="en-US" altLang="ko-KR" sz="15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endParaRPr lang="en-US" altLang="ko-KR" sz="5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5" name="오른쪽 화살표 1">
            <a:extLst>
              <a:ext uri="{FF2B5EF4-FFF2-40B4-BE49-F238E27FC236}">
                <a16:creationId xmlns:a16="http://schemas.microsoft.com/office/drawing/2014/main" id="{BF315CAA-3FEC-4D1F-BD0C-42ED54B6C531}"/>
              </a:ext>
            </a:extLst>
          </p:cNvPr>
          <p:cNvSpPr/>
          <p:nvPr/>
        </p:nvSpPr>
        <p:spPr>
          <a:xfrm flipH="1">
            <a:off x="3006019" y="5057190"/>
            <a:ext cx="1007124" cy="823401"/>
          </a:xfrm>
          <a:prstGeom prst="rightArrow">
            <a:avLst/>
          </a:prstGeom>
          <a:solidFill>
            <a:srgbClr val="333F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200" b="1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영어 학습자료</a:t>
            </a:r>
          </a:p>
        </p:txBody>
      </p:sp>
      <p:sp>
        <p:nvSpPr>
          <p:cNvPr id="46" name="모서리가 둥근 직사각형 20">
            <a:extLst>
              <a:ext uri="{FF2B5EF4-FFF2-40B4-BE49-F238E27FC236}">
                <a16:creationId xmlns:a16="http://schemas.microsoft.com/office/drawing/2014/main" id="{86019D58-5528-4E8E-9F0A-03A4D8C93699}"/>
              </a:ext>
            </a:extLst>
          </p:cNvPr>
          <p:cNvSpPr/>
          <p:nvPr/>
        </p:nvSpPr>
        <p:spPr>
          <a:xfrm>
            <a:off x="4475205" y="4823927"/>
            <a:ext cx="1296907" cy="382555"/>
          </a:xfrm>
          <a:prstGeom prst="roundRect">
            <a:avLst>
              <a:gd name="adj" fmla="val 10351"/>
            </a:avLst>
          </a:prstGeom>
          <a:solidFill>
            <a:srgbClr val="313946"/>
          </a:solidFill>
          <a:ln w="9525" cap="flat" cmpd="sng" algn="ctr">
            <a:noFill/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algn="ctr" fontAlgn="auto"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None/>
              <a:defRPr/>
            </a:pPr>
            <a:r>
              <a:rPr kumimoji="0" lang="ko-KR" altLang="en-US" sz="1400" b="1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</a:rPr>
              <a:t>배너 광고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5DCB297-5027-4F58-B5B5-4A230CA9BE9A}"/>
              </a:ext>
            </a:extLst>
          </p:cNvPr>
          <p:cNvSpPr txBox="1"/>
          <p:nvPr/>
        </p:nvSpPr>
        <p:spPr>
          <a:xfrm>
            <a:off x="6705600" y="5582537"/>
            <a:ext cx="2423402" cy="553998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이전 주요학습자료</a:t>
            </a:r>
            <a:br>
              <a:rPr lang="en-US" altLang="ko-KR" sz="1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복습 콘텐츠</a:t>
            </a:r>
            <a:r>
              <a:rPr lang="en-US" altLang="ko-KR" sz="1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E365355D-1948-4F56-8A77-9C9C2A648022}"/>
              </a:ext>
            </a:extLst>
          </p:cNvPr>
          <p:cNvCxnSpPr>
            <a:cxnSpLocks/>
          </p:cNvCxnSpPr>
          <p:nvPr/>
        </p:nvCxnSpPr>
        <p:spPr>
          <a:xfrm>
            <a:off x="6353807" y="4793858"/>
            <a:ext cx="2912113" cy="0"/>
          </a:xfrm>
          <a:prstGeom prst="straightConnector1">
            <a:avLst/>
          </a:prstGeom>
          <a:ln w="762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영어공부 혼자 하는 법 / 영어 공부비결 / 영어 잘 하는 법? : 네이버 블로그">
            <a:extLst>
              <a:ext uri="{FF2B5EF4-FFF2-40B4-BE49-F238E27FC236}">
                <a16:creationId xmlns:a16="http://schemas.microsoft.com/office/drawing/2014/main" id="{AAEE6E20-5BB8-47DD-ACE7-AB0D2C37E7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3386" y="4713233"/>
            <a:ext cx="1343608" cy="1354586"/>
          </a:xfrm>
          <a:prstGeom prst="rect">
            <a:avLst/>
          </a:prstGeom>
          <a:noFill/>
          <a:ln>
            <a:solidFill>
              <a:schemeClr val="tx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1FE15E9A-A229-4385-B08E-16644A2BAC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1307" y="5222625"/>
            <a:ext cx="1275681" cy="900000"/>
          </a:xfrm>
          <a:prstGeom prst="rect">
            <a:avLst/>
          </a:prstGeom>
          <a:ln>
            <a:solidFill>
              <a:schemeClr val="tx2"/>
            </a:solidFill>
          </a:ln>
          <a:effectLst>
            <a:softEdge rad="0"/>
          </a:effectLst>
        </p:spPr>
      </p:pic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09828E28-435C-4D67-A113-B6126F534B9D}"/>
              </a:ext>
            </a:extLst>
          </p:cNvPr>
          <p:cNvSpPr/>
          <p:nvPr/>
        </p:nvSpPr>
        <p:spPr>
          <a:xfrm>
            <a:off x="9476792" y="4602637"/>
            <a:ext cx="1440024" cy="325864"/>
          </a:xfrm>
          <a:prstGeom prst="roundRect">
            <a:avLst/>
          </a:prstGeom>
          <a:solidFill>
            <a:srgbClr val="FFFF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b="1" kern="0" dirty="0">
                <a:solidFill>
                  <a:srgbClr val="E2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</a:rPr>
              <a:t>결제</a:t>
            </a:r>
            <a:r>
              <a:rPr kumimoji="0" lang="ko-KR" altLang="en-US" sz="1800" b="1" kern="0" dirty="0">
                <a:solidFill>
                  <a:srgbClr val="E2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</a:rPr>
              <a:t> 시스템</a:t>
            </a:r>
            <a:endParaRPr lang="ko-KR" altLang="en-US" dirty="0">
              <a:solidFill>
                <a:srgbClr val="E20000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B902481-881F-4F51-992E-B8A59717EC78}"/>
              </a:ext>
            </a:extLst>
          </p:cNvPr>
          <p:cNvSpPr/>
          <p:nvPr/>
        </p:nvSpPr>
        <p:spPr>
          <a:xfrm>
            <a:off x="0" y="0"/>
            <a:ext cx="12192000" cy="10111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7228D3-C5A2-46BE-B6C8-BB841E6E85B1}"/>
              </a:ext>
            </a:extLst>
          </p:cNvPr>
          <p:cNvSpPr txBox="1"/>
          <p:nvPr/>
        </p:nvSpPr>
        <p:spPr>
          <a:xfrm>
            <a:off x="381742" y="213169"/>
            <a:ext cx="7471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i="1" dirty="0">
                <a:solidFill>
                  <a:schemeClr val="bg1"/>
                </a:solidFill>
              </a:rPr>
              <a:t>3. </a:t>
            </a:r>
            <a:r>
              <a:rPr lang="ko-KR" altLang="en-US" sz="3200" b="1" i="1" dirty="0">
                <a:solidFill>
                  <a:schemeClr val="bg1"/>
                </a:solidFill>
              </a:rPr>
              <a:t>비즈니스 모델</a:t>
            </a:r>
          </a:p>
        </p:txBody>
      </p:sp>
      <p:pic>
        <p:nvPicPr>
          <p:cNvPr id="28" name="Picture 4" descr="현혹되지 마소... 네이버가 언론이라니">
            <a:extLst>
              <a:ext uri="{FF2B5EF4-FFF2-40B4-BE49-F238E27FC236}">
                <a16:creationId xmlns:a16="http://schemas.microsoft.com/office/drawing/2014/main" id="{30EB994D-18E5-418A-BC86-D7AD15A24C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2140" y="3715759"/>
            <a:ext cx="1403791" cy="642881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DE286EF-BCFE-45F1-B104-8021955147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02140" y="6004560"/>
            <a:ext cx="1417319" cy="510403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</p:pic>
      <p:sp>
        <p:nvSpPr>
          <p:cNvPr id="33" name="모서리가 둥근 직사각형 20">
            <a:extLst>
              <a:ext uri="{FF2B5EF4-FFF2-40B4-BE49-F238E27FC236}">
                <a16:creationId xmlns:a16="http://schemas.microsoft.com/office/drawing/2014/main" id="{1F6C23B5-C737-4378-9EB1-44798326181C}"/>
              </a:ext>
            </a:extLst>
          </p:cNvPr>
          <p:cNvSpPr/>
          <p:nvPr/>
        </p:nvSpPr>
        <p:spPr>
          <a:xfrm>
            <a:off x="9485742" y="5734283"/>
            <a:ext cx="1438290" cy="279918"/>
          </a:xfrm>
          <a:prstGeom prst="roundRect">
            <a:avLst>
              <a:gd name="adj" fmla="val 10351"/>
            </a:avLst>
          </a:prstGeom>
          <a:solidFill>
            <a:srgbClr val="313946"/>
          </a:solidFill>
          <a:ln w="9525" cap="flat" cmpd="sng" algn="ctr">
            <a:noFill/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algn="ctr" fontAlgn="auto"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None/>
              <a:defRPr/>
            </a:pPr>
            <a:r>
              <a:rPr kumimoji="0" lang="ko-KR" altLang="en-US" sz="1400" b="1" ker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</a:rPr>
              <a:t>복습 하기</a:t>
            </a:r>
            <a:endParaRPr kumimoji="0" lang="ko-KR" altLang="en-US" sz="1400" b="1" kern="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/>
            </a:endParaRPr>
          </a:p>
        </p:txBody>
      </p:sp>
      <p:sp>
        <p:nvSpPr>
          <p:cNvPr id="34" name="모서리가 둥근 직사각형 20">
            <a:extLst>
              <a:ext uri="{FF2B5EF4-FFF2-40B4-BE49-F238E27FC236}">
                <a16:creationId xmlns:a16="http://schemas.microsoft.com/office/drawing/2014/main" id="{7CF8CE31-A84B-4F5E-B925-57605AC82205}"/>
              </a:ext>
            </a:extLst>
          </p:cNvPr>
          <p:cNvSpPr/>
          <p:nvPr/>
        </p:nvSpPr>
        <p:spPr>
          <a:xfrm>
            <a:off x="9485742" y="4918943"/>
            <a:ext cx="1438290" cy="279918"/>
          </a:xfrm>
          <a:prstGeom prst="roundRect">
            <a:avLst>
              <a:gd name="adj" fmla="val 10351"/>
            </a:avLst>
          </a:prstGeom>
          <a:solidFill>
            <a:srgbClr val="313946"/>
          </a:solidFill>
          <a:ln w="9525" cap="flat" cmpd="sng" algn="ctr">
            <a:noFill/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algn="ctr" fontAlgn="auto"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None/>
              <a:defRPr/>
            </a:pPr>
            <a:r>
              <a:rPr lang="ko-KR" altLang="en-US" sz="1400" b="1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</a:rPr>
              <a:t>강세분석 교정</a:t>
            </a:r>
            <a:endParaRPr kumimoji="0" lang="ko-KR" altLang="en-US" sz="1400" b="1" kern="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/>
            </a:endParaRP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3AAF7866-E82D-4EEE-9B6F-CFB968AE49BA}"/>
              </a:ext>
            </a:extLst>
          </p:cNvPr>
          <p:cNvSpPr/>
          <p:nvPr/>
        </p:nvSpPr>
        <p:spPr>
          <a:xfrm>
            <a:off x="9476792" y="2903377"/>
            <a:ext cx="1440024" cy="325864"/>
          </a:xfrm>
          <a:prstGeom prst="roundRect">
            <a:avLst/>
          </a:prstGeom>
          <a:solidFill>
            <a:srgbClr val="FFFF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kern="0" dirty="0">
                <a:solidFill>
                  <a:srgbClr val="E2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</a:rPr>
              <a:t>투자 지원</a:t>
            </a:r>
            <a:endParaRPr lang="ko-KR" altLang="en-US" dirty="0">
              <a:solidFill>
                <a:srgbClr val="E20000"/>
              </a:solidFill>
            </a:endParaRPr>
          </a:p>
        </p:txBody>
      </p:sp>
      <p:sp>
        <p:nvSpPr>
          <p:cNvPr id="36" name="모서리가 둥근 직사각형 20">
            <a:extLst>
              <a:ext uri="{FF2B5EF4-FFF2-40B4-BE49-F238E27FC236}">
                <a16:creationId xmlns:a16="http://schemas.microsoft.com/office/drawing/2014/main" id="{0C7A9222-39C7-4A3F-A9F4-DD27867BA254}"/>
              </a:ext>
            </a:extLst>
          </p:cNvPr>
          <p:cNvSpPr/>
          <p:nvPr/>
        </p:nvSpPr>
        <p:spPr>
          <a:xfrm>
            <a:off x="9485742" y="3219682"/>
            <a:ext cx="1438290" cy="498877"/>
          </a:xfrm>
          <a:prstGeom prst="roundRect">
            <a:avLst>
              <a:gd name="adj" fmla="val 10351"/>
            </a:avLst>
          </a:prstGeom>
          <a:solidFill>
            <a:srgbClr val="313946"/>
          </a:solidFill>
          <a:ln w="9525" cap="flat" cmpd="sng" algn="ctr">
            <a:noFill/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algn="ctr" fontAlgn="auto"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None/>
              <a:defRPr/>
            </a:pPr>
            <a:r>
              <a:rPr lang="ko-KR" altLang="en-US" sz="1400" b="1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</a:rPr>
              <a:t>언론재단 및</a:t>
            </a:r>
            <a:endParaRPr lang="en-US" altLang="ko-KR" sz="1400" b="1" kern="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/>
            </a:endParaRPr>
          </a:p>
          <a:p>
            <a:pPr algn="ctr" fontAlgn="auto"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None/>
              <a:defRPr/>
            </a:pPr>
            <a:r>
              <a:rPr lang="ko-KR" altLang="en-US" sz="1400" b="1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</a:rPr>
              <a:t>언론사 협약</a:t>
            </a:r>
            <a:endParaRPr lang="en-US" altLang="ko-KR" sz="1400" b="1" kern="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/>
            </a:endParaRPr>
          </a:p>
        </p:txBody>
      </p:sp>
      <p:pic>
        <p:nvPicPr>
          <p:cNvPr id="13" name="Picture 2" descr="아무도 내 발음을 못 알아듣는다면">
            <a:extLst>
              <a:ext uri="{FF2B5EF4-FFF2-40B4-BE49-F238E27FC236}">
                <a16:creationId xmlns:a16="http://schemas.microsoft.com/office/drawing/2014/main" id="{831480A9-D2CF-4A82-AF4E-18008A05A3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2140" y="5202428"/>
            <a:ext cx="1417319" cy="543052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152EC757-6717-495B-997D-094F5C725E13}"/>
              </a:ext>
            </a:extLst>
          </p:cNvPr>
          <p:cNvSpPr txBox="1"/>
          <p:nvPr/>
        </p:nvSpPr>
        <p:spPr>
          <a:xfrm>
            <a:off x="6700548" y="5186297"/>
            <a:ext cx="2451315" cy="323165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강세교정 시스템</a:t>
            </a:r>
            <a:endParaRPr lang="en-US" altLang="ko-KR" sz="15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2B5D83FA-077A-4DEE-8DEF-C5E3F77F9218}"/>
              </a:ext>
            </a:extLst>
          </p:cNvPr>
          <p:cNvSpPr/>
          <p:nvPr/>
        </p:nvSpPr>
        <p:spPr>
          <a:xfrm>
            <a:off x="4450080" y="4495957"/>
            <a:ext cx="1341120" cy="325864"/>
          </a:xfrm>
          <a:prstGeom prst="roundRect">
            <a:avLst/>
          </a:prstGeom>
          <a:solidFill>
            <a:srgbClr val="FFFF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b="1" kern="0" dirty="0">
                <a:solidFill>
                  <a:srgbClr val="E2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</a:rPr>
              <a:t>광고 수익</a:t>
            </a:r>
            <a:endParaRPr lang="ko-KR" altLang="en-US" dirty="0">
              <a:solidFill>
                <a:srgbClr val="E2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78561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6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15FA866D-E5C6-49E8-A09D-10DC1BA04C58}"/>
              </a:ext>
            </a:extLst>
          </p:cNvPr>
          <p:cNvSpPr/>
          <p:nvPr/>
        </p:nvSpPr>
        <p:spPr>
          <a:xfrm>
            <a:off x="0" y="0"/>
            <a:ext cx="12192000" cy="10111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184A8A02-71E7-478F-80A8-8BB48927D4C8}"/>
              </a:ext>
            </a:extLst>
          </p:cNvPr>
          <p:cNvGrpSpPr/>
          <p:nvPr/>
        </p:nvGrpSpPr>
        <p:grpSpPr>
          <a:xfrm>
            <a:off x="8165417" y="6191056"/>
            <a:ext cx="3625146" cy="666944"/>
            <a:chOff x="5033269" y="5493504"/>
            <a:chExt cx="3084513" cy="941388"/>
          </a:xfrm>
        </p:grpSpPr>
        <p:pic>
          <p:nvPicPr>
            <p:cNvPr id="28" name="그림 11" descr="ob3.png">
              <a:extLst>
                <a:ext uri="{FF2B5EF4-FFF2-40B4-BE49-F238E27FC236}">
                  <a16:creationId xmlns:a16="http://schemas.microsoft.com/office/drawing/2014/main" id="{5BAABED5-71C8-45B0-B0B2-BDA90266A83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gray">
            <a:xfrm>
              <a:off x="5961957" y="5493504"/>
              <a:ext cx="2155825" cy="928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" name="그림 11" descr="ob3.png">
              <a:extLst>
                <a:ext uri="{FF2B5EF4-FFF2-40B4-BE49-F238E27FC236}">
                  <a16:creationId xmlns:a16="http://schemas.microsoft.com/office/drawing/2014/main" id="{D1D86B7B-2C80-4C8F-BA3A-D6FA2EB0C28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gray">
            <a:xfrm>
              <a:off x="5033269" y="5850692"/>
              <a:ext cx="1355725" cy="584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aphicFrame>
        <p:nvGraphicFramePr>
          <p:cNvPr id="35" name="표 4">
            <a:extLst>
              <a:ext uri="{FF2B5EF4-FFF2-40B4-BE49-F238E27FC236}">
                <a16:creationId xmlns:a16="http://schemas.microsoft.com/office/drawing/2014/main" id="{3BDB891C-710B-4645-B052-43EF0A9C26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5424887"/>
              </p:ext>
            </p:extLst>
          </p:nvPr>
        </p:nvGraphicFramePr>
        <p:xfrm>
          <a:off x="1140822" y="1059916"/>
          <a:ext cx="9834643" cy="5276995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697647">
                  <a:extLst>
                    <a:ext uri="{9D8B030D-6E8A-4147-A177-3AD203B41FA5}">
                      <a16:colId xmlns:a16="http://schemas.microsoft.com/office/drawing/2014/main" val="533368452"/>
                    </a:ext>
                  </a:extLst>
                </a:gridCol>
                <a:gridCol w="3093449">
                  <a:extLst>
                    <a:ext uri="{9D8B030D-6E8A-4147-A177-3AD203B41FA5}">
                      <a16:colId xmlns:a16="http://schemas.microsoft.com/office/drawing/2014/main" val="3219347958"/>
                    </a:ext>
                  </a:extLst>
                </a:gridCol>
                <a:gridCol w="2485186">
                  <a:extLst>
                    <a:ext uri="{9D8B030D-6E8A-4147-A177-3AD203B41FA5}">
                      <a16:colId xmlns:a16="http://schemas.microsoft.com/office/drawing/2014/main" val="1800717732"/>
                    </a:ext>
                  </a:extLst>
                </a:gridCol>
                <a:gridCol w="2558361">
                  <a:extLst>
                    <a:ext uri="{9D8B030D-6E8A-4147-A177-3AD203B41FA5}">
                      <a16:colId xmlns:a16="http://schemas.microsoft.com/office/drawing/2014/main" val="4091124516"/>
                    </a:ext>
                  </a:extLst>
                </a:gridCol>
              </a:tblGrid>
              <a:tr h="1103730"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ko-KR" altLang="en-US" sz="1600" dirty="0">
                          <a:latin typeface="휴먼매직체" panose="02030504000101010101" pitchFamily="18" charset="-127"/>
                          <a:ea typeface="휴먼매직체" panose="02030504000101010101" pitchFamily="18" charset="-127"/>
                        </a:rPr>
                        <a:t>          </a:t>
                      </a:r>
                      <a:r>
                        <a:rPr lang="ko-KR" altLang="en-US" sz="2000" dirty="0">
                          <a:latin typeface="휴먼매직체" panose="02030504000101010101" pitchFamily="18" charset="-127"/>
                          <a:ea typeface="휴먼매직체" panose="02030504000101010101" pitchFamily="18" charset="-127"/>
                        </a:rPr>
                        <a:t>서비스</a:t>
                      </a:r>
                      <a:endParaRPr lang="en-US" altLang="ko-KR" sz="2000" dirty="0">
                        <a:latin typeface="휴먼매직체" panose="02030504000101010101" pitchFamily="18" charset="-127"/>
                        <a:ea typeface="휴먼매직체" panose="02030504000101010101" pitchFamily="18" charset="-127"/>
                      </a:endParaRP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ko-KR" altLang="en-US" sz="2000" dirty="0">
                          <a:latin typeface="휴먼매직체" panose="02030504000101010101" pitchFamily="18" charset="-127"/>
                          <a:ea typeface="휴먼매직체" panose="02030504000101010101" pitchFamily="18" charset="-127"/>
                        </a:rPr>
                        <a:t> 기 능</a:t>
                      </a:r>
                    </a:p>
                  </a:txBody>
                  <a:tcPr marL="83419" marR="83419" marT="41709" marB="41709" anchor="ctr">
                    <a:solidFill>
                      <a:srgbClr val="1D557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600" dirty="0">
                          <a:latin typeface="휴먼매직체" panose="02030504000101010101" pitchFamily="18" charset="-127"/>
                          <a:ea typeface="휴먼매직체" panose="02030504000101010101" pitchFamily="18" charset="-127"/>
                        </a:rPr>
                        <a:t>   </a:t>
                      </a:r>
                      <a:r>
                        <a:rPr lang="ko-KR" altLang="en-US" sz="2200" dirty="0">
                          <a:latin typeface="휴먼매직체" panose="02030504000101010101" pitchFamily="18" charset="-127"/>
                          <a:ea typeface="휴먼매직체" panose="02030504000101010101" pitchFamily="18" charset="-127"/>
                        </a:rPr>
                        <a:t>스캔 뉴스 </a:t>
                      </a:r>
                    </a:p>
                  </a:txBody>
                  <a:tcPr marL="83419" marR="83419" marT="41709" marB="41709" anchor="ctr">
                    <a:solidFill>
                      <a:srgbClr val="1D557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600" dirty="0">
                          <a:latin typeface="휴먼매직체" panose="02030504000101010101" pitchFamily="18" charset="-127"/>
                          <a:ea typeface="휴먼매직체" panose="02030504000101010101" pitchFamily="18" charset="-127"/>
                        </a:rPr>
                        <a:t>제안하는 어플리케이션</a:t>
                      </a:r>
                    </a:p>
                  </a:txBody>
                  <a:tcPr marL="83419" marR="83419" marT="41709" marB="41709" anchor="ctr">
                    <a:solidFill>
                      <a:srgbClr val="1D557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600" dirty="0">
                          <a:latin typeface="휴먼매직체" panose="02030504000101010101" pitchFamily="18" charset="-127"/>
                          <a:ea typeface="휴먼매직체" panose="02030504000101010101" pitchFamily="18" charset="-127"/>
                        </a:rPr>
                        <a:t>                 </a:t>
                      </a:r>
                    </a:p>
                  </a:txBody>
                  <a:tcPr marL="83419" marR="83419" marT="41709" marB="41709" anchor="ctr">
                    <a:solidFill>
                      <a:srgbClr val="1D557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0556374"/>
                  </a:ext>
                </a:extLst>
              </a:tr>
              <a:tr h="93023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2200" b="0" i="0" u="none" dirty="0">
                          <a:latin typeface="휴먼매직체" panose="02030504000101010101" pitchFamily="18" charset="-127"/>
                          <a:ea typeface="휴먼매직체" panose="02030504000101010101" pitchFamily="18" charset="-127"/>
                        </a:rPr>
                        <a:t>학습 방법</a:t>
                      </a:r>
                    </a:p>
                  </a:txBody>
                  <a:tcPr marL="83419" marR="83419" marT="41709" marB="41709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kern="0" spc="0" dirty="0">
                        <a:solidFill>
                          <a:srgbClr val="000000"/>
                        </a:solidFill>
                        <a:effectLst/>
                        <a:latin typeface="휴먼매직체" panose="02030504000101010101" pitchFamily="18" charset="-127"/>
                        <a:ea typeface="휴먼매직체" panose="02030504000101010101" pitchFamily="18" charset="-127"/>
                      </a:endParaRPr>
                    </a:p>
                  </a:txBody>
                  <a:tcPr marL="83419" marR="83419" marT="41709" marB="41709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endParaRPr lang="ko-KR" altLang="en-US" sz="1700" dirty="0">
                        <a:latin typeface="휴먼매직체" panose="02030504000101010101" pitchFamily="18" charset="-127"/>
                        <a:ea typeface="휴먼매직체" panose="02030504000101010101" pitchFamily="18" charset="-127"/>
                      </a:endParaRPr>
                    </a:p>
                  </a:txBody>
                  <a:tcPr marL="83419" marR="83419" marT="41709" marB="41709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en-US" altLang="ko-KR" sz="2500" dirty="0">
                        <a:solidFill>
                          <a:srgbClr val="C00000"/>
                        </a:solidFill>
                        <a:latin typeface="휴먼매직체" panose="02030504000101010101" pitchFamily="18" charset="-127"/>
                        <a:ea typeface="휴먼매직체" panose="02030504000101010101" pitchFamily="18" charset="-127"/>
                      </a:endParaRPr>
                    </a:p>
                  </a:txBody>
                  <a:tcPr marL="83419" marR="83419" marT="41709" marB="41709" anchor="ctr"/>
                </a:tc>
                <a:extLst>
                  <a:ext uri="{0D108BD9-81ED-4DB2-BD59-A6C34878D82A}">
                    <a16:rowId xmlns:a16="http://schemas.microsoft.com/office/drawing/2014/main" val="170030119"/>
                  </a:ext>
                </a:extLst>
              </a:tr>
              <a:tr h="85429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2200" b="0" i="0" u="none" dirty="0">
                          <a:latin typeface="휴먼매직체" panose="02030504000101010101" pitchFamily="18" charset="-127"/>
                          <a:ea typeface="휴먼매직체" panose="02030504000101010101" pitchFamily="18" charset="-127"/>
                        </a:rPr>
                        <a:t>음성 분석</a:t>
                      </a:r>
                    </a:p>
                  </a:txBody>
                  <a:tcPr marL="83419" marR="83419" marT="41709" marB="41709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1700" dirty="0">
                          <a:solidFill>
                            <a:srgbClr val="E20000"/>
                          </a:solidFill>
                          <a:latin typeface="휴먼매직체" panose="02030504000101010101" pitchFamily="18" charset="-127"/>
                          <a:ea typeface="휴먼매직체" panose="02030504000101010101" pitchFamily="18" charset="-127"/>
                        </a:rPr>
                        <a:t>            </a:t>
                      </a:r>
                      <a:r>
                        <a:rPr lang="en-US" altLang="ko-KR" sz="2500" dirty="0">
                          <a:solidFill>
                            <a:srgbClr val="E20000"/>
                          </a:solidFill>
                          <a:latin typeface="휴먼매직체" panose="02030504000101010101" pitchFamily="18" charset="-127"/>
                          <a:ea typeface="휴먼매직체" panose="02030504000101010101" pitchFamily="18" charset="-127"/>
                        </a:rPr>
                        <a:t>X</a:t>
                      </a:r>
                    </a:p>
                  </a:txBody>
                  <a:tcPr marL="83419" marR="83419" marT="41709" marB="41709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endParaRPr lang="ko-KR" altLang="en-US" sz="1700" dirty="0">
                        <a:latin typeface="휴먼매직체" panose="02030504000101010101" pitchFamily="18" charset="-127"/>
                        <a:ea typeface="휴먼매직체" panose="02030504000101010101" pitchFamily="18" charset="-127"/>
                      </a:endParaRPr>
                    </a:p>
                  </a:txBody>
                  <a:tcPr marL="83419" marR="83419" marT="41709" marB="41709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600" dirty="0">
                          <a:latin typeface="휴먼매직체" panose="02030504000101010101" pitchFamily="18" charset="-127"/>
                          <a:ea typeface="휴먼매직체" panose="02030504000101010101" pitchFamily="18" charset="-127"/>
                        </a:rPr>
                        <a:t>사용자 음성데이터를</a:t>
                      </a:r>
                      <a:br>
                        <a:rPr lang="en-US" altLang="ko-KR" sz="1600" dirty="0">
                          <a:latin typeface="휴먼매직체" panose="02030504000101010101" pitchFamily="18" charset="-127"/>
                          <a:ea typeface="휴먼매직체" panose="02030504000101010101" pitchFamily="18" charset="-127"/>
                        </a:rPr>
                      </a:br>
                      <a:r>
                        <a:rPr lang="en-US" altLang="ko-KR" sz="1600" dirty="0">
                          <a:latin typeface="휴먼매직체" panose="02030504000101010101" pitchFamily="18" charset="-127"/>
                          <a:ea typeface="휴먼매직체" panose="02030504000101010101" pitchFamily="18" charset="-127"/>
                        </a:rPr>
                        <a:t>Text</a:t>
                      </a:r>
                      <a:r>
                        <a:rPr lang="ko-KR" altLang="en-US" sz="1600" dirty="0">
                          <a:latin typeface="휴먼매직체" panose="02030504000101010101" pitchFamily="18" charset="-127"/>
                          <a:ea typeface="휴먼매직체" panose="02030504000101010101" pitchFamily="18" charset="-127"/>
                        </a:rPr>
                        <a:t>로 바꾸어 비교</a:t>
                      </a:r>
                      <a:endParaRPr lang="en-US" altLang="ko-KR" sz="1600" dirty="0">
                        <a:latin typeface="휴먼매직체" panose="02030504000101010101" pitchFamily="18" charset="-127"/>
                        <a:ea typeface="휴먼매직체" panose="02030504000101010101" pitchFamily="18" charset="-127"/>
                      </a:endParaRPr>
                    </a:p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600" dirty="0">
                          <a:latin typeface="휴먼매직체" panose="02030504000101010101" pitchFamily="18" charset="-127"/>
                          <a:ea typeface="휴먼매직체" panose="02030504000101010101" pitchFamily="18" charset="-127"/>
                        </a:rPr>
                        <a:t>발음 녹음기능</a:t>
                      </a:r>
                    </a:p>
                  </a:txBody>
                  <a:tcPr marL="83419" marR="83419" marT="41709" marB="41709" anchor="ctr"/>
                </a:tc>
                <a:extLst>
                  <a:ext uri="{0D108BD9-81ED-4DB2-BD59-A6C34878D82A}">
                    <a16:rowId xmlns:a16="http://schemas.microsoft.com/office/drawing/2014/main" val="937582184"/>
                  </a:ext>
                </a:extLst>
              </a:tr>
              <a:tr h="102995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2200" b="0" i="0" u="none" dirty="0">
                          <a:latin typeface="휴먼매직체" panose="02030504000101010101" pitchFamily="18" charset="-127"/>
                          <a:ea typeface="휴먼매직체" panose="02030504000101010101" pitchFamily="18" charset="-127"/>
                        </a:rPr>
                        <a:t>영어 단어장</a:t>
                      </a:r>
                    </a:p>
                  </a:txBody>
                  <a:tcPr marL="83419" marR="83419" marT="41709" marB="41709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endParaRPr lang="en-US" altLang="ko-KR" sz="1600" dirty="0">
                        <a:latin typeface="휴먼매직체" panose="02030504000101010101" pitchFamily="18" charset="-127"/>
                        <a:ea typeface="휴먼매직체" panose="02030504000101010101" pitchFamily="18" charset="-127"/>
                      </a:endParaRPr>
                    </a:p>
                  </a:txBody>
                  <a:tcPr marL="83419" marR="83419" marT="41709" marB="41709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ko-KR" altLang="en-US" sz="1700" dirty="0">
                          <a:latin typeface="휴먼매직체" panose="02030504000101010101" pitchFamily="18" charset="-127"/>
                          <a:ea typeface="휴먼매직체" panose="02030504000101010101" pitchFamily="18" charset="-127"/>
                        </a:rPr>
                        <a:t>뎅</a:t>
                      </a:r>
                    </a:p>
                  </a:txBody>
                  <a:tcPr marL="83419" marR="83419" marT="41709" marB="41709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2500" dirty="0">
                          <a:solidFill>
                            <a:srgbClr val="E20000"/>
                          </a:solidFill>
                          <a:latin typeface="휴먼매직체" panose="02030504000101010101" pitchFamily="18" charset="-127"/>
                          <a:ea typeface="휴먼매직체" panose="02030504000101010101" pitchFamily="18" charset="-127"/>
                        </a:rPr>
                        <a:t>X</a:t>
                      </a:r>
                      <a:endParaRPr lang="ko-KR" altLang="en-US" sz="2500" dirty="0">
                        <a:solidFill>
                          <a:srgbClr val="E20000"/>
                        </a:solidFill>
                        <a:latin typeface="휴먼매직체" panose="02030504000101010101" pitchFamily="18" charset="-127"/>
                        <a:ea typeface="휴먼매직체" panose="02030504000101010101" pitchFamily="18" charset="-127"/>
                      </a:endParaRPr>
                    </a:p>
                  </a:txBody>
                  <a:tcPr marL="83419" marR="83419" marT="41709" marB="41709" anchor="ctr"/>
                </a:tc>
                <a:extLst>
                  <a:ext uri="{0D108BD9-81ED-4DB2-BD59-A6C34878D82A}">
                    <a16:rowId xmlns:a16="http://schemas.microsoft.com/office/drawing/2014/main" val="221473697"/>
                  </a:ext>
                </a:extLst>
              </a:tr>
              <a:tr h="135878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2200" b="0" i="0" u="none" dirty="0">
                          <a:latin typeface="휴먼매직체" panose="02030504000101010101" pitchFamily="18" charset="-127"/>
                          <a:ea typeface="휴먼매직체" panose="02030504000101010101" pitchFamily="18" charset="-127"/>
                        </a:rPr>
                        <a:t>구현 화면</a:t>
                      </a:r>
                    </a:p>
                  </a:txBody>
                  <a:tcPr marL="83419" marR="83419" marT="41709" marB="41709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endParaRPr lang="ko-KR" altLang="en-US" sz="1700" dirty="0">
                        <a:latin typeface="휴먼매직체" panose="02030504000101010101" pitchFamily="18" charset="-127"/>
                        <a:ea typeface="휴먼매직체" panose="02030504000101010101" pitchFamily="18" charset="-127"/>
                      </a:endParaRPr>
                    </a:p>
                  </a:txBody>
                  <a:tcPr marL="83419" marR="83419" marT="41709" marB="41709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endParaRPr lang="ko-KR" altLang="en-US" sz="1700" dirty="0">
                        <a:latin typeface="휴먼매직체" panose="02030504000101010101" pitchFamily="18" charset="-127"/>
                        <a:ea typeface="휴먼매직체" panose="02030504000101010101" pitchFamily="18" charset="-127"/>
                      </a:endParaRPr>
                    </a:p>
                  </a:txBody>
                  <a:tcPr marL="83419" marR="83419" marT="41709" marB="41709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700" dirty="0">
                        <a:latin typeface="휴먼매직체" panose="02030504000101010101" pitchFamily="18" charset="-127"/>
                        <a:ea typeface="휴먼매직체" panose="02030504000101010101" pitchFamily="18" charset="-127"/>
                      </a:endParaRPr>
                    </a:p>
                  </a:txBody>
                  <a:tcPr marL="83419" marR="83419" marT="41709" marB="41709" anchor="ctr"/>
                </a:tc>
                <a:extLst>
                  <a:ext uri="{0D108BD9-81ED-4DB2-BD59-A6C34878D82A}">
                    <a16:rowId xmlns:a16="http://schemas.microsoft.com/office/drawing/2014/main" val="2261744974"/>
                  </a:ext>
                </a:extLst>
              </a:tr>
            </a:tbl>
          </a:graphicData>
        </a:graphic>
      </p:graphicFrame>
      <p:pic>
        <p:nvPicPr>
          <p:cNvPr id="37" name="Picture 4" descr="스픽 (Speak): 영어회화, 스피킹, 발음 - Google Play 앱">
            <a:extLst>
              <a:ext uri="{FF2B5EF4-FFF2-40B4-BE49-F238E27FC236}">
                <a16:creationId xmlns:a16="http://schemas.microsoft.com/office/drawing/2014/main" id="{4122C242-C058-49E2-84D0-A1A82F8E68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2247" y="1233484"/>
            <a:ext cx="1433799" cy="733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9" name="표 9">
            <a:extLst>
              <a:ext uri="{FF2B5EF4-FFF2-40B4-BE49-F238E27FC236}">
                <a16:creationId xmlns:a16="http://schemas.microsoft.com/office/drawing/2014/main" id="{3C836BE4-83A2-4DC2-90E2-93CA747B92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8134878"/>
              </p:ext>
            </p:extLst>
          </p:nvPr>
        </p:nvGraphicFramePr>
        <p:xfrm>
          <a:off x="5378744" y="650451"/>
          <a:ext cx="3041311" cy="5913383"/>
        </p:xfrm>
        <a:graphic>
          <a:graphicData uri="http://schemas.openxmlformats.org/drawingml/2006/table">
            <a:tbl>
              <a:tblPr firstRow="1" bandRow="1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3041311">
                  <a:extLst>
                    <a:ext uri="{9D8B030D-6E8A-4147-A177-3AD203B41FA5}">
                      <a16:colId xmlns:a16="http://schemas.microsoft.com/office/drawing/2014/main" val="3455072214"/>
                    </a:ext>
                  </a:extLst>
                </a:gridCol>
              </a:tblGrid>
              <a:tr h="1348031"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ko-KR" altLang="en-US" sz="2500" dirty="0">
                          <a:latin typeface="+mj-ea"/>
                          <a:ea typeface="+mj-ea"/>
                        </a:rPr>
                        <a:t>  </a:t>
                      </a:r>
                      <a:r>
                        <a:rPr lang="ko-KR" altLang="en-US" sz="3000" dirty="0">
                          <a:latin typeface="휴먼매직체" panose="02030504000101010101" pitchFamily="18" charset="-127"/>
                          <a:ea typeface="휴먼매직체" panose="02030504000101010101" pitchFamily="18" charset="-127"/>
                        </a:rPr>
                        <a:t>제안하는   </a:t>
                      </a:r>
                      <a:br>
                        <a:rPr lang="en-US" altLang="ko-KR" sz="3000" dirty="0">
                          <a:latin typeface="휴먼매직체" panose="02030504000101010101" pitchFamily="18" charset="-127"/>
                          <a:ea typeface="휴먼매직체" panose="02030504000101010101" pitchFamily="18" charset="-127"/>
                        </a:rPr>
                      </a:br>
                      <a:r>
                        <a:rPr lang="en-US" altLang="ko-KR" sz="3000" dirty="0">
                          <a:latin typeface="휴먼매직체" panose="02030504000101010101" pitchFamily="18" charset="-127"/>
                          <a:ea typeface="휴먼매직체" panose="02030504000101010101" pitchFamily="18" charset="-127"/>
                        </a:rPr>
                        <a:t>  </a:t>
                      </a:r>
                      <a:r>
                        <a:rPr lang="ko-KR" altLang="en-US" sz="3000" dirty="0">
                          <a:latin typeface="휴먼매직체" panose="02030504000101010101" pitchFamily="18" charset="-127"/>
                          <a:ea typeface="휴먼매직체" panose="02030504000101010101" pitchFamily="18" charset="-127"/>
                        </a:rPr>
                        <a:t>애플리케이션</a:t>
                      </a:r>
                    </a:p>
                  </a:txBody>
                  <a:tcPr marL="83419" marR="83419" marT="41709" marB="41709" anchor="ctr">
                    <a:gradFill>
                      <a:gsLst>
                        <a:gs pos="0">
                          <a:srgbClr val="708AA1">
                            <a:lumMod val="16000"/>
                            <a:lumOff val="84000"/>
                          </a:srgbClr>
                        </a:gs>
                        <a:gs pos="98000">
                          <a:srgbClr val="2A7EAC"/>
                        </a:gs>
                        <a:gs pos="74000">
                          <a:srgbClr val="23678D"/>
                        </a:gs>
                        <a:gs pos="0">
                          <a:srgbClr val="1D5575"/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88763680"/>
                  </a:ext>
                </a:extLst>
              </a:tr>
              <a:tr h="76867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2000" kern="0" spc="0" dirty="0">
                          <a:solidFill>
                            <a:srgbClr val="D9D9D9"/>
                          </a:solidFill>
                          <a:effectLst/>
                          <a:latin typeface="휴먼매직체" panose="02030504000101010101" pitchFamily="18" charset="-127"/>
                          <a:ea typeface="휴먼매직체" panose="02030504000101010101" pitchFamily="18" charset="-127"/>
                        </a:rPr>
                        <a:t>매일 영어뉴스</a:t>
                      </a:r>
                      <a:r>
                        <a:rPr lang="ko-KR" altLang="en-US" sz="2000" kern="0" spc="0" dirty="0">
                          <a:solidFill>
                            <a:srgbClr val="000000"/>
                          </a:solidFill>
                          <a:effectLst/>
                          <a:latin typeface="휴먼매직체" panose="02030504000101010101" pitchFamily="18" charset="-127"/>
                          <a:ea typeface="휴먼매직체" panose="02030504000101010101" pitchFamily="18" charset="-127"/>
                        </a:rPr>
                        <a:t>에서 </a:t>
                      </a:r>
                      <a:endParaRPr lang="en-US" altLang="ko-KR" sz="2000" kern="0" spc="0" dirty="0">
                        <a:solidFill>
                          <a:srgbClr val="000000"/>
                        </a:solidFill>
                        <a:effectLst/>
                        <a:latin typeface="휴먼매직체" panose="02030504000101010101" pitchFamily="18" charset="-127"/>
                        <a:ea typeface="휴먼매직체" panose="02030504000101010101" pitchFamily="18" charset="-127"/>
                      </a:endParaRPr>
                    </a:p>
                    <a:p>
                      <a:pPr algn="ctr" latinLnBrk="1">
                        <a:lnSpc>
                          <a:spcPct val="100000"/>
                        </a:lnSpc>
                      </a:pPr>
                      <a:endParaRPr lang="en-US" altLang="ko-KR" sz="2500" kern="0" spc="0" dirty="0">
                        <a:solidFill>
                          <a:srgbClr val="000000"/>
                        </a:solidFill>
                        <a:effectLst/>
                        <a:latin typeface="휴먼매직체" panose="02030504000101010101" pitchFamily="18" charset="-127"/>
                        <a:ea typeface="휴먼매직체" panose="02030504000101010101" pitchFamily="18" charset="-127"/>
                      </a:endParaRPr>
                    </a:p>
                  </a:txBody>
                  <a:tcPr marL="83419" marR="83419" marT="41709" marB="41709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9948447"/>
                  </a:ext>
                </a:extLst>
              </a:tr>
              <a:tr h="114104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2000" kern="0" spc="0" dirty="0">
                          <a:solidFill>
                            <a:srgbClr val="000000"/>
                          </a:solidFill>
                          <a:effectLst/>
                          <a:latin typeface="휴먼매직체" panose="02030504000101010101" pitchFamily="18" charset="-127"/>
                          <a:ea typeface="휴먼매직체" panose="02030504000101010101" pitchFamily="18" charset="-127"/>
                        </a:rPr>
                        <a:t>음정 알고리즘 분석을 통해 </a:t>
                      </a:r>
                      <a:endParaRPr lang="en-US" altLang="ko-KR" sz="2000" kern="0" spc="0" dirty="0">
                        <a:solidFill>
                          <a:srgbClr val="000000"/>
                        </a:solidFill>
                        <a:effectLst/>
                        <a:latin typeface="휴먼매직체" panose="02030504000101010101" pitchFamily="18" charset="-127"/>
                        <a:ea typeface="휴먼매직체" panose="02030504000101010101" pitchFamily="18" charset="-127"/>
                      </a:endParaRPr>
                    </a:p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2000" kern="0" spc="0" dirty="0">
                          <a:solidFill>
                            <a:srgbClr val="000000"/>
                          </a:solidFill>
                          <a:effectLst/>
                          <a:latin typeface="휴먼매직체" panose="02030504000101010101" pitchFamily="18" charset="-127"/>
                          <a:ea typeface="휴먼매직체" panose="02030504000101010101" pitchFamily="18" charset="-127"/>
                        </a:rPr>
                        <a:t>원어민 발음과 직접비교</a:t>
                      </a:r>
                      <a:endParaRPr lang="en-US" altLang="ko-KR" sz="2000" kern="0" spc="0" dirty="0">
                        <a:solidFill>
                          <a:srgbClr val="000000"/>
                        </a:solidFill>
                        <a:effectLst/>
                        <a:latin typeface="휴먼매직체" panose="02030504000101010101" pitchFamily="18" charset="-127"/>
                        <a:ea typeface="휴먼매직체" panose="02030504000101010101" pitchFamily="18" charset="-127"/>
                      </a:endParaRPr>
                    </a:p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2000" kern="0" spc="0" dirty="0">
                          <a:solidFill>
                            <a:srgbClr val="000000"/>
                          </a:solidFill>
                          <a:effectLst/>
                          <a:latin typeface="휴먼매직체" panose="02030504000101010101" pitchFamily="18" charset="-127"/>
                          <a:ea typeface="휴먼매직체" panose="02030504000101010101" pitchFamily="18" charset="-127"/>
                        </a:rPr>
                        <a:t>발음 및 </a:t>
                      </a:r>
                      <a:r>
                        <a:rPr lang="ko-KR" altLang="en-US" sz="2000" kern="0" spc="0" dirty="0">
                          <a:solidFill>
                            <a:srgbClr val="F2F2F2"/>
                          </a:solidFill>
                          <a:effectLst/>
                          <a:latin typeface="휴먼매직체" panose="02030504000101010101" pitchFamily="18" charset="-127"/>
                          <a:ea typeface="휴먼매직체" panose="02030504000101010101" pitchFamily="18" charset="-127"/>
                        </a:rPr>
                        <a:t>강세를 분석</a:t>
                      </a:r>
                      <a:endParaRPr lang="en-US" altLang="ko-KR" sz="2000" kern="0" spc="0" dirty="0">
                        <a:solidFill>
                          <a:srgbClr val="F2F2F2"/>
                        </a:solidFill>
                        <a:effectLst/>
                        <a:latin typeface="휴먼매직체" panose="02030504000101010101" pitchFamily="18" charset="-127"/>
                        <a:ea typeface="휴먼매직체" panose="02030504000101010101" pitchFamily="18" charset="-127"/>
                      </a:endParaRPr>
                    </a:p>
                  </a:txBody>
                  <a:tcPr marL="83419" marR="83419" marT="41709" marB="41709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9481506"/>
                  </a:ext>
                </a:extLst>
              </a:tr>
              <a:tr h="114962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2000" dirty="0">
                          <a:latin typeface="휴먼매직체" panose="02030504000101010101" pitchFamily="18" charset="-127"/>
                          <a:ea typeface="휴먼매직체" panose="02030504000101010101" pitchFamily="18" charset="-127"/>
                        </a:rPr>
                        <a:t>분석한 유용한 단어들을</a:t>
                      </a:r>
                      <a:endParaRPr lang="en-US" altLang="ko-KR" sz="2000" dirty="0">
                        <a:latin typeface="휴먼매직체" panose="02030504000101010101" pitchFamily="18" charset="-127"/>
                        <a:ea typeface="휴먼매직체" panose="02030504000101010101" pitchFamily="18" charset="-127"/>
                      </a:endParaRPr>
                    </a:p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2500" dirty="0">
                          <a:solidFill>
                            <a:srgbClr val="C00000"/>
                          </a:solidFill>
                          <a:latin typeface="휴먼매직체" panose="02030504000101010101" pitchFamily="18" charset="-127"/>
                          <a:ea typeface="휴먼매직체" panose="02030504000101010101" pitchFamily="18" charset="-127"/>
                        </a:rPr>
                        <a:t>      </a:t>
                      </a:r>
                      <a:endParaRPr lang="en-US" altLang="ko-KR" sz="2500" dirty="0">
                        <a:solidFill>
                          <a:srgbClr val="C00000"/>
                        </a:solidFill>
                        <a:latin typeface="휴먼매직체" panose="02030504000101010101" pitchFamily="18" charset="-127"/>
                        <a:ea typeface="휴먼매직체" panose="02030504000101010101" pitchFamily="18" charset="-127"/>
                      </a:endParaRPr>
                    </a:p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2000" dirty="0">
                          <a:solidFill>
                            <a:schemeClr val="tx1"/>
                          </a:solidFill>
                          <a:latin typeface="휴먼매직체" panose="02030504000101010101" pitchFamily="18" charset="-127"/>
                          <a:ea typeface="휴먼매직체" panose="02030504000101010101" pitchFamily="18" charset="-127"/>
                        </a:rPr>
                        <a:t>로</a:t>
                      </a:r>
                      <a:r>
                        <a:rPr lang="en-US" altLang="ko-KR" sz="2000" dirty="0">
                          <a:solidFill>
                            <a:schemeClr val="tx1"/>
                          </a:solidFill>
                          <a:latin typeface="휴먼매직체" panose="02030504000101010101" pitchFamily="18" charset="-127"/>
                          <a:ea typeface="휴먼매직체" panose="02030504000101010101" pitchFamily="18" charset="-127"/>
                        </a:rPr>
                        <a:t> </a:t>
                      </a:r>
                      <a:r>
                        <a:rPr lang="ko-KR" altLang="en-US" sz="2000" dirty="0">
                          <a:latin typeface="휴먼매직체" panose="02030504000101010101" pitchFamily="18" charset="-127"/>
                          <a:ea typeface="휴먼매직체" panose="02030504000101010101" pitchFamily="18" charset="-127"/>
                        </a:rPr>
                        <a:t>학습하고 저장</a:t>
                      </a:r>
                    </a:p>
                  </a:txBody>
                  <a:tcPr marL="83419" marR="83419" marT="41709" marB="41709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0846904"/>
                  </a:ext>
                </a:extLst>
              </a:tr>
              <a:tr h="150546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700" dirty="0">
                        <a:latin typeface="휴먼매직체" panose="02030504000101010101" pitchFamily="18" charset="-127"/>
                        <a:ea typeface="휴먼매직체" panose="02030504000101010101" pitchFamily="18" charset="-127"/>
                      </a:endParaRPr>
                    </a:p>
                  </a:txBody>
                  <a:tcPr marL="83419" marR="83419" marT="41709" marB="41709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1170857"/>
                  </a:ext>
                </a:extLst>
              </a:tr>
            </a:tbl>
          </a:graphicData>
        </a:graphic>
      </p:graphicFrame>
      <p:pic>
        <p:nvPicPr>
          <p:cNvPr id="41" name="Picture 10" descr="본격적인 스피킹 연습 화면">
            <a:extLst>
              <a:ext uri="{FF2B5EF4-FFF2-40B4-BE49-F238E27FC236}">
                <a16:creationId xmlns:a16="http://schemas.microsoft.com/office/drawing/2014/main" id="{D9F3EA28-97AA-42B7-ABFE-A2465242FE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2704" y="5137620"/>
            <a:ext cx="676192" cy="11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12" descr="스피킹 연습 통과 화면">
            <a:extLst>
              <a:ext uri="{FF2B5EF4-FFF2-40B4-BE49-F238E27FC236}">
                <a16:creationId xmlns:a16="http://schemas.microsoft.com/office/drawing/2014/main" id="{D4EA7FFA-BE6A-4AA7-9BE0-728F82BDC0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9004" y="5132776"/>
            <a:ext cx="676192" cy="1143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Rectangle 14">
            <a:extLst>
              <a:ext uri="{FF2B5EF4-FFF2-40B4-BE49-F238E27FC236}">
                <a16:creationId xmlns:a16="http://schemas.microsoft.com/office/drawing/2014/main" id="{8350B228-8132-46F0-B1C7-51AC1231BE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81953" y="2670736"/>
            <a:ext cx="2157439" cy="1635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3" name="Picture 20" descr="Android용 스캔뉴스:영자신문,미국TV,유튜브로 배우는 영어공부,영어 ...">
            <a:extLst>
              <a:ext uri="{FF2B5EF4-FFF2-40B4-BE49-F238E27FC236}">
                <a16:creationId xmlns:a16="http://schemas.microsoft.com/office/drawing/2014/main" id="{9FFD90BA-0A2B-493D-8810-E5CD3EA45E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2451" y="1197932"/>
            <a:ext cx="777954" cy="777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2">
            <a:extLst>
              <a:ext uri="{FF2B5EF4-FFF2-40B4-BE49-F238E27FC236}">
                <a16:creationId xmlns:a16="http://schemas.microsoft.com/office/drawing/2014/main" id="{4BDF8DFB-7641-4091-A681-880DAB6BA0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2493" y="5134212"/>
            <a:ext cx="686375" cy="1143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4">
            <a:extLst>
              <a:ext uri="{FF2B5EF4-FFF2-40B4-BE49-F238E27FC236}">
                <a16:creationId xmlns:a16="http://schemas.microsoft.com/office/drawing/2014/main" id="{E78F3C09-5B65-4F87-B4A2-4DC5F96BC7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5192" y="5132776"/>
            <a:ext cx="686375" cy="1143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0093617A-79DD-4464-A916-D5B11DAE0AE1}"/>
              </a:ext>
            </a:extLst>
          </p:cNvPr>
          <p:cNvCxnSpPr>
            <a:cxnSpLocks/>
          </p:cNvCxnSpPr>
          <p:nvPr/>
        </p:nvCxnSpPr>
        <p:spPr>
          <a:xfrm>
            <a:off x="1140644" y="1084082"/>
            <a:ext cx="1677971" cy="1046376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A2B0D7C4-7488-43BB-8B75-DAFDCC142F86}"/>
              </a:ext>
            </a:extLst>
          </p:cNvPr>
          <p:cNvSpPr txBox="1"/>
          <p:nvPr/>
        </p:nvSpPr>
        <p:spPr>
          <a:xfrm>
            <a:off x="2897274" y="2343876"/>
            <a:ext cx="24080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휴먼매직체" panose="02030504000101010101" pitchFamily="18" charset="-127"/>
                <a:ea typeface="휴먼매직체" panose="02030504000101010101" pitchFamily="18" charset="-127"/>
              </a:rPr>
              <a:t>뉴스안의 단어를 검색하면서 </a:t>
            </a:r>
            <a:endParaRPr lang="en-US" altLang="ko-KR" sz="1600" kern="0" spc="0" dirty="0">
              <a:solidFill>
                <a:srgbClr val="000000"/>
              </a:solidFill>
              <a:effectLst/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휴먼매직체" panose="02030504000101010101" pitchFamily="18" charset="-127"/>
                <a:ea typeface="휴먼매직체" panose="02030504000101010101" pitchFamily="18" charset="-127"/>
              </a:rPr>
              <a:t>영어뉴스 읽기 학습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09F177C-188B-4B0A-AEEF-22178B7742D8}"/>
              </a:ext>
            </a:extLst>
          </p:cNvPr>
          <p:cNvSpPr txBox="1"/>
          <p:nvPr/>
        </p:nvSpPr>
        <p:spPr>
          <a:xfrm>
            <a:off x="3380057" y="4124829"/>
            <a:ext cx="13821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latinLnBrk="1">
              <a:lnSpc>
                <a:spcPct val="100000"/>
              </a:lnSpc>
            </a:pPr>
            <a:r>
              <a:rPr lang="ko-KR" altLang="en-US" sz="1600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단어 저장만 </a:t>
            </a:r>
            <a:r>
              <a:rPr lang="en-US" altLang="ko-KR" sz="1600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O</a:t>
            </a:r>
          </a:p>
          <a:p>
            <a:pPr algn="l" latinLnBrk="1">
              <a:lnSpc>
                <a:spcPct val="100000"/>
              </a:lnSpc>
            </a:pPr>
            <a:r>
              <a:rPr lang="ko-KR" altLang="en-US" sz="1600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단어 학습   </a:t>
            </a:r>
            <a:r>
              <a:rPr lang="en-US" altLang="ko-KR" sz="1600" dirty="0">
                <a:solidFill>
                  <a:srgbClr val="E20000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X</a:t>
            </a:r>
            <a:endParaRPr lang="en-US" altLang="ko-KR" sz="2500" dirty="0">
              <a:solidFill>
                <a:srgbClr val="E20000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7FF67BD1-5945-46DE-948B-70DD875EAECD}"/>
              </a:ext>
            </a:extLst>
          </p:cNvPr>
          <p:cNvGrpSpPr/>
          <p:nvPr/>
        </p:nvGrpSpPr>
        <p:grpSpPr>
          <a:xfrm>
            <a:off x="5674832" y="5203003"/>
            <a:ext cx="648000" cy="1225318"/>
            <a:chOff x="292935" y="4453936"/>
            <a:chExt cx="619402" cy="1209125"/>
          </a:xfrm>
        </p:grpSpPr>
        <p:pic>
          <p:nvPicPr>
            <p:cNvPr id="15" name="그래픽 14">
              <a:extLst>
                <a:ext uri="{FF2B5EF4-FFF2-40B4-BE49-F238E27FC236}">
                  <a16:creationId xmlns:a16="http://schemas.microsoft.com/office/drawing/2014/main" id="{941C0CB3-A912-4256-B00B-254E510C0E6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92935" y="4458789"/>
              <a:ext cx="619399" cy="1204272"/>
            </a:xfrm>
            <a:prstGeom prst="rect">
              <a:avLst/>
            </a:prstGeom>
          </p:spPr>
        </p:pic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CF339B44-218D-4C7F-BBA8-098459EB1D7B}"/>
                </a:ext>
              </a:extLst>
            </p:cNvPr>
            <p:cNvSpPr/>
            <p:nvPr/>
          </p:nvSpPr>
          <p:spPr>
            <a:xfrm>
              <a:off x="292938" y="4453936"/>
              <a:ext cx="619399" cy="120912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56F3A11F-5FCB-4362-98EB-A5FE36764824}"/>
              </a:ext>
            </a:extLst>
          </p:cNvPr>
          <p:cNvGrpSpPr/>
          <p:nvPr/>
        </p:nvGrpSpPr>
        <p:grpSpPr>
          <a:xfrm>
            <a:off x="6633668" y="5203003"/>
            <a:ext cx="648000" cy="1220561"/>
            <a:chOff x="3515999" y="926328"/>
            <a:chExt cx="2580016" cy="5581469"/>
          </a:xfrm>
        </p:grpSpPr>
        <p:pic>
          <p:nvPicPr>
            <p:cNvPr id="27" name="그래픽 26">
              <a:extLst>
                <a:ext uri="{FF2B5EF4-FFF2-40B4-BE49-F238E27FC236}">
                  <a16:creationId xmlns:a16="http://schemas.microsoft.com/office/drawing/2014/main" id="{E17D7F72-305E-4953-AA01-A9F4D5F72A1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3515999" y="926328"/>
              <a:ext cx="2576970" cy="5580733"/>
            </a:xfrm>
            <a:prstGeom prst="rect">
              <a:avLst/>
            </a:prstGeom>
          </p:spPr>
        </p:pic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1B35CD55-3E8A-4FD2-AD03-65C7804AC794}"/>
                </a:ext>
              </a:extLst>
            </p:cNvPr>
            <p:cNvSpPr/>
            <p:nvPr/>
          </p:nvSpPr>
          <p:spPr>
            <a:xfrm>
              <a:off x="3519049" y="926333"/>
              <a:ext cx="2576966" cy="558146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A8872DAA-0EC1-461B-9106-F5B977C95070}"/>
              </a:ext>
            </a:extLst>
          </p:cNvPr>
          <p:cNvGrpSpPr/>
          <p:nvPr/>
        </p:nvGrpSpPr>
        <p:grpSpPr>
          <a:xfrm>
            <a:off x="7593348" y="5186658"/>
            <a:ext cx="648000" cy="1220400"/>
            <a:chOff x="3517737" y="901846"/>
            <a:chExt cx="2578278" cy="5605945"/>
          </a:xfrm>
        </p:grpSpPr>
        <p:pic>
          <p:nvPicPr>
            <p:cNvPr id="70" name="그래픽 69">
              <a:extLst>
                <a:ext uri="{FF2B5EF4-FFF2-40B4-BE49-F238E27FC236}">
                  <a16:creationId xmlns:a16="http://schemas.microsoft.com/office/drawing/2014/main" id="{E9E77279-62B6-4E84-B308-F994FDAA63B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3517737" y="901846"/>
              <a:ext cx="2576969" cy="5580001"/>
            </a:xfrm>
            <a:prstGeom prst="rect">
              <a:avLst/>
            </a:prstGeom>
          </p:spPr>
        </p:pic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1B49E831-9E6A-4068-AC27-D0EE33A9E452}"/>
                </a:ext>
              </a:extLst>
            </p:cNvPr>
            <p:cNvSpPr/>
            <p:nvPr/>
          </p:nvSpPr>
          <p:spPr>
            <a:xfrm>
              <a:off x="3519050" y="977662"/>
              <a:ext cx="2576965" cy="553012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34E43D02-DC60-4E0F-86CC-3A8CEED19223}"/>
              </a:ext>
            </a:extLst>
          </p:cNvPr>
          <p:cNvSpPr/>
          <p:nvPr/>
        </p:nvSpPr>
        <p:spPr>
          <a:xfrm>
            <a:off x="5759409" y="2377440"/>
            <a:ext cx="2310637" cy="323766"/>
          </a:xfrm>
          <a:prstGeom prst="roundRect">
            <a:avLst/>
          </a:prstGeom>
          <a:solidFill>
            <a:srgbClr val="FFFF00">
              <a:alpha val="7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kern="0" spc="0" dirty="0">
                <a:solidFill>
                  <a:srgbClr val="E20000"/>
                </a:solidFill>
                <a:effectLst/>
                <a:latin typeface="휴먼매직체" panose="02030504000101010101" pitchFamily="18" charset="-127"/>
                <a:ea typeface="휴먼매직체" panose="02030504000101010101" pitchFamily="18" charset="-127"/>
              </a:rPr>
              <a:t>자동으로</a:t>
            </a:r>
            <a:r>
              <a:rPr lang="en-US" altLang="ko-KR" sz="1800" kern="0" spc="0" dirty="0">
                <a:solidFill>
                  <a:srgbClr val="E20000"/>
                </a:solidFill>
                <a:effectLst/>
                <a:latin typeface="휴먼매직체" panose="02030504000101010101" pitchFamily="18" charset="-127"/>
                <a:ea typeface="휴먼매직체" panose="02030504000101010101" pitchFamily="18" charset="-127"/>
              </a:rPr>
              <a:t> </a:t>
            </a:r>
            <a:r>
              <a:rPr lang="ko-KR" altLang="en-US" sz="1800" kern="0" spc="0" dirty="0">
                <a:solidFill>
                  <a:srgbClr val="E20000"/>
                </a:solidFill>
                <a:effectLst/>
                <a:latin typeface="휴먼매직체" panose="02030504000101010101" pitchFamily="18" charset="-127"/>
                <a:ea typeface="휴먼매직체" panose="02030504000101010101" pitchFamily="18" charset="-127"/>
              </a:rPr>
              <a:t>학습 문제 생성</a:t>
            </a:r>
            <a:endParaRPr lang="ko-KR" altLang="en-US" sz="1800" dirty="0">
              <a:solidFill>
                <a:srgbClr val="E20000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AA60D641-6FCE-4F67-BAE0-5C67806B6660}"/>
              </a:ext>
            </a:extLst>
          </p:cNvPr>
          <p:cNvSpPr/>
          <p:nvPr/>
        </p:nvSpPr>
        <p:spPr>
          <a:xfrm>
            <a:off x="6167078" y="4326318"/>
            <a:ext cx="1426269" cy="321487"/>
          </a:xfrm>
          <a:prstGeom prst="roundRect">
            <a:avLst/>
          </a:prstGeom>
          <a:solidFill>
            <a:srgbClr val="FFFF00">
              <a:alpha val="7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kern="0" dirty="0">
                <a:solidFill>
                  <a:srgbClr val="E20000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영어 단어카드</a:t>
            </a:r>
            <a:endParaRPr lang="ko-KR" altLang="en-US" sz="1800" dirty="0">
              <a:solidFill>
                <a:srgbClr val="E20000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12AA771-F529-4065-8ACA-C9197BBA00E0}"/>
              </a:ext>
            </a:extLst>
          </p:cNvPr>
          <p:cNvSpPr txBox="1"/>
          <p:nvPr/>
        </p:nvSpPr>
        <p:spPr>
          <a:xfrm>
            <a:off x="381742" y="213169"/>
            <a:ext cx="7471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i="1" dirty="0">
                <a:solidFill>
                  <a:schemeClr val="bg1"/>
                </a:solidFill>
              </a:rPr>
              <a:t>기존 서비스와의 </a:t>
            </a:r>
            <a:r>
              <a:rPr lang="ko-KR" altLang="en-US" sz="3200" b="1" i="1" dirty="0" err="1">
                <a:solidFill>
                  <a:schemeClr val="bg1"/>
                </a:solidFill>
              </a:rPr>
              <a:t>차별점</a:t>
            </a:r>
            <a:endParaRPr lang="ko-KR" altLang="en-US" sz="3200" b="1" i="1" dirty="0">
              <a:solidFill>
                <a:schemeClr val="bg1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2F92618-07DB-48E3-BFB3-16F751466829}"/>
              </a:ext>
            </a:extLst>
          </p:cNvPr>
          <p:cNvSpPr txBox="1"/>
          <p:nvPr/>
        </p:nvSpPr>
        <p:spPr>
          <a:xfrm>
            <a:off x="8792704" y="2413946"/>
            <a:ext cx="18101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kern="0" spc="0">
                <a:solidFill>
                  <a:srgbClr val="000000"/>
                </a:solidFill>
                <a:effectLst/>
                <a:latin typeface="휴먼매직체" panose="02030504000101010101" pitchFamily="18" charset="-127"/>
                <a:ea typeface="휴먼매직체" panose="02030504000101010101" pitchFamily="18" charset="-127"/>
              </a:rPr>
              <a:t>음성 녹음을 통해 학습</a:t>
            </a:r>
            <a:endParaRPr lang="ko-KR" altLang="en-US" sz="1600" kern="0" spc="0" dirty="0">
              <a:solidFill>
                <a:srgbClr val="000000"/>
              </a:solidFill>
              <a:effectLst/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A50C5F1-AF5D-4C0D-9612-D23585848A1E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l="8429" t="10775" r="13312" b="21471"/>
          <a:stretch/>
        </p:blipFill>
        <p:spPr>
          <a:xfrm>
            <a:off x="7091259" y="876300"/>
            <a:ext cx="1116021" cy="430725"/>
          </a:xfrm>
          <a:prstGeom prst="rect">
            <a:avLst/>
          </a:prstGeom>
        </p:spPr>
      </p:pic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D88F8C16-E7FD-4923-A52A-4EC39E2417C0}"/>
              </a:ext>
            </a:extLst>
          </p:cNvPr>
          <p:cNvSpPr/>
          <p:nvPr/>
        </p:nvSpPr>
        <p:spPr>
          <a:xfrm>
            <a:off x="5933440" y="2009839"/>
            <a:ext cx="1365267" cy="316802"/>
          </a:xfrm>
          <a:prstGeom prst="roundRect">
            <a:avLst/>
          </a:prstGeom>
          <a:solidFill>
            <a:srgbClr val="FFFF00">
              <a:alpha val="7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kern="0">
                <a:solidFill>
                  <a:srgbClr val="E20000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매일 영어뉴스</a:t>
            </a:r>
            <a:endParaRPr lang="ko-KR" altLang="en-US" sz="1800" dirty="0">
              <a:solidFill>
                <a:srgbClr val="E20000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0F740DD5-B2EB-4A0E-AF0C-F2BE3D7C2B1B}"/>
              </a:ext>
            </a:extLst>
          </p:cNvPr>
          <p:cNvSpPr/>
          <p:nvPr/>
        </p:nvSpPr>
        <p:spPr>
          <a:xfrm>
            <a:off x="6725920" y="3483038"/>
            <a:ext cx="1233187" cy="326962"/>
          </a:xfrm>
          <a:prstGeom prst="roundRect">
            <a:avLst/>
          </a:prstGeom>
          <a:solidFill>
            <a:srgbClr val="FFFF00">
              <a:alpha val="7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kern="0" dirty="0">
                <a:solidFill>
                  <a:srgbClr val="E20000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강세를 분석</a:t>
            </a:r>
            <a:endParaRPr lang="ko-KR" altLang="en-US" sz="1800" dirty="0">
              <a:solidFill>
                <a:srgbClr val="E20000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840444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7328" y="2906272"/>
            <a:ext cx="5711957" cy="631435"/>
          </a:xfrm>
        </p:spPr>
        <p:txBody>
          <a:bodyPr>
            <a:normAutofit fontScale="92500"/>
          </a:bodyPr>
          <a:lstStyle/>
          <a:p>
            <a:r>
              <a:rPr lang="en-US" altLang="ko-KR" sz="4267" dirty="0"/>
              <a:t>1. </a:t>
            </a:r>
            <a:r>
              <a:rPr lang="ko-KR" altLang="en-US" sz="4267" dirty="0"/>
              <a:t>프로젝트 개발 동기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Motive of Developing The Project</a:t>
            </a:r>
          </a:p>
        </p:txBody>
      </p:sp>
      <p:pic>
        <p:nvPicPr>
          <p:cNvPr id="6" name="그래픽 5" descr="도토리">
            <a:extLst>
              <a:ext uri="{FF2B5EF4-FFF2-40B4-BE49-F238E27FC236}">
                <a16:creationId xmlns:a16="http://schemas.microsoft.com/office/drawing/2014/main" id="{B592FF23-D7EC-7D4D-81E2-6257AE587D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64521" y="296940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5663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634A331-5D37-4D5E-B81F-FDEC0BBA9B2A}"/>
              </a:ext>
            </a:extLst>
          </p:cNvPr>
          <p:cNvSpPr/>
          <p:nvPr/>
        </p:nvSpPr>
        <p:spPr>
          <a:xfrm>
            <a:off x="0" y="0"/>
            <a:ext cx="12192000" cy="10111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7479442D-5C65-413C-B410-30DCC43F3C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7579" y="1480622"/>
            <a:ext cx="14679691" cy="6935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A2C82B1-2FBD-4F89-B5F5-3C9DBC02938D}"/>
              </a:ext>
            </a:extLst>
          </p:cNvPr>
          <p:cNvGrpSpPr/>
          <p:nvPr/>
        </p:nvGrpSpPr>
        <p:grpSpPr>
          <a:xfrm>
            <a:off x="849560" y="3048000"/>
            <a:ext cx="11183940" cy="3472915"/>
            <a:chOff x="1336574" y="3203039"/>
            <a:chExt cx="10716053" cy="3327624"/>
          </a:xfrm>
        </p:grpSpPr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621D8655-4FB8-4935-96A0-30680BB6AD9C}"/>
                </a:ext>
              </a:extLst>
            </p:cNvPr>
            <p:cNvSpPr/>
            <p:nvPr/>
          </p:nvSpPr>
          <p:spPr>
            <a:xfrm>
              <a:off x="3170807" y="4489491"/>
              <a:ext cx="1833185" cy="18911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. </a:t>
              </a:r>
            </a:p>
          </p:txBody>
        </p:sp>
        <p:grpSp>
          <p:nvGrpSpPr>
            <p:cNvPr id="93" name="그룹 92">
              <a:extLst>
                <a:ext uri="{FF2B5EF4-FFF2-40B4-BE49-F238E27FC236}">
                  <a16:creationId xmlns:a16="http://schemas.microsoft.com/office/drawing/2014/main" id="{25C44621-C3FE-46FA-8FF6-CF33D14435DB}"/>
                </a:ext>
              </a:extLst>
            </p:cNvPr>
            <p:cNvGrpSpPr/>
            <p:nvPr/>
          </p:nvGrpSpPr>
          <p:grpSpPr>
            <a:xfrm>
              <a:off x="1336574" y="3217595"/>
              <a:ext cx="8368432" cy="3185924"/>
              <a:chOff x="83013" y="1599186"/>
              <a:chExt cx="10809105" cy="4565818"/>
            </a:xfrm>
          </p:grpSpPr>
          <p:sp>
            <p:nvSpPr>
              <p:cNvPr id="110" name="오각형 32">
                <a:extLst>
                  <a:ext uri="{FF2B5EF4-FFF2-40B4-BE49-F238E27FC236}">
                    <a16:creationId xmlns:a16="http://schemas.microsoft.com/office/drawing/2014/main" id="{C5C232FC-54C4-4476-B30E-9C996B8B8BF2}"/>
                  </a:ext>
                </a:extLst>
              </p:cNvPr>
              <p:cNvSpPr/>
              <p:nvPr/>
            </p:nvSpPr>
            <p:spPr>
              <a:xfrm rot="10800000" flipH="1">
                <a:off x="964335" y="5223461"/>
                <a:ext cx="4552793" cy="914401"/>
              </a:xfrm>
              <a:custGeom>
                <a:avLst/>
                <a:gdLst>
                  <a:gd name="connsiteX0" fmla="*/ 0 w 4838204"/>
                  <a:gd name="connsiteY0" fmla="*/ 0 h 914400"/>
                  <a:gd name="connsiteX1" fmla="*/ 4381004 w 4838204"/>
                  <a:gd name="connsiteY1" fmla="*/ 0 h 914400"/>
                  <a:gd name="connsiteX2" fmla="*/ 4838204 w 4838204"/>
                  <a:gd name="connsiteY2" fmla="*/ 457200 h 914400"/>
                  <a:gd name="connsiteX3" fmla="*/ 4381004 w 4838204"/>
                  <a:gd name="connsiteY3" fmla="*/ 914400 h 914400"/>
                  <a:gd name="connsiteX4" fmla="*/ 0 w 4838204"/>
                  <a:gd name="connsiteY4" fmla="*/ 914400 h 914400"/>
                  <a:gd name="connsiteX5" fmla="*/ 0 w 4838204"/>
                  <a:gd name="connsiteY5" fmla="*/ 0 h 914400"/>
                  <a:gd name="connsiteX0" fmla="*/ 0 w 5174754"/>
                  <a:gd name="connsiteY0" fmla="*/ 6350 h 914400"/>
                  <a:gd name="connsiteX1" fmla="*/ 4717554 w 5174754"/>
                  <a:gd name="connsiteY1" fmla="*/ 0 h 914400"/>
                  <a:gd name="connsiteX2" fmla="*/ 5174754 w 5174754"/>
                  <a:gd name="connsiteY2" fmla="*/ 457200 h 914400"/>
                  <a:gd name="connsiteX3" fmla="*/ 4717554 w 5174754"/>
                  <a:gd name="connsiteY3" fmla="*/ 914400 h 914400"/>
                  <a:gd name="connsiteX4" fmla="*/ 336550 w 5174754"/>
                  <a:gd name="connsiteY4" fmla="*/ 914400 h 914400"/>
                  <a:gd name="connsiteX5" fmla="*/ 0 w 5174754"/>
                  <a:gd name="connsiteY5" fmla="*/ 6350 h 914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174754" h="914400">
                    <a:moveTo>
                      <a:pt x="0" y="6350"/>
                    </a:moveTo>
                    <a:lnTo>
                      <a:pt x="4717554" y="0"/>
                    </a:lnTo>
                    <a:lnTo>
                      <a:pt x="5174754" y="457200"/>
                    </a:lnTo>
                    <a:lnTo>
                      <a:pt x="4717554" y="914400"/>
                    </a:lnTo>
                    <a:lnTo>
                      <a:pt x="336550" y="914400"/>
                    </a:lnTo>
                    <a:lnTo>
                      <a:pt x="0" y="6350"/>
                    </a:lnTo>
                    <a:close/>
                  </a:path>
                </a:pathLst>
              </a:cu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  <a:effectLst>
                <a:outerShdw blurRad="76200" dir="13500000" sy="23000" kx="1200000" algn="b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06" name="오각형 31">
                <a:extLst>
                  <a:ext uri="{FF2B5EF4-FFF2-40B4-BE49-F238E27FC236}">
                    <a16:creationId xmlns:a16="http://schemas.microsoft.com/office/drawing/2014/main" id="{F9A9C5AA-03B4-4EBB-9599-055DEF166D01}"/>
                  </a:ext>
                </a:extLst>
              </p:cNvPr>
              <p:cNvSpPr/>
              <p:nvPr/>
            </p:nvSpPr>
            <p:spPr>
              <a:xfrm rot="10800000" flipH="1">
                <a:off x="1509932" y="4341333"/>
                <a:ext cx="4361360" cy="907201"/>
              </a:xfrm>
              <a:prstGeom prst="homePlat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07" name="오각형 28">
                <a:extLst>
                  <a:ext uri="{FF2B5EF4-FFF2-40B4-BE49-F238E27FC236}">
                    <a16:creationId xmlns:a16="http://schemas.microsoft.com/office/drawing/2014/main" id="{56C9E219-EEBA-46AF-92CB-78936C3986D9}"/>
                  </a:ext>
                </a:extLst>
              </p:cNvPr>
              <p:cNvSpPr/>
              <p:nvPr/>
            </p:nvSpPr>
            <p:spPr>
              <a:xfrm rot="10800000" flipH="1">
                <a:off x="2287656" y="1632793"/>
                <a:ext cx="6309495" cy="921198"/>
              </a:xfrm>
              <a:prstGeom prst="homePlate">
                <a:avLst/>
              </a:prstGeom>
              <a:solidFill>
                <a:srgbClr val="1D557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08" name="오각형 29">
                <a:extLst>
                  <a:ext uri="{FF2B5EF4-FFF2-40B4-BE49-F238E27FC236}">
                    <a16:creationId xmlns:a16="http://schemas.microsoft.com/office/drawing/2014/main" id="{D76852C2-DE7E-47FF-9DD3-D9D990887B98}"/>
                  </a:ext>
                </a:extLst>
              </p:cNvPr>
              <p:cNvSpPr/>
              <p:nvPr/>
            </p:nvSpPr>
            <p:spPr>
              <a:xfrm rot="10800000" flipH="1">
                <a:off x="2298696" y="2525333"/>
                <a:ext cx="8593422" cy="907200"/>
              </a:xfrm>
              <a:prstGeom prst="homePlate">
                <a:avLst/>
              </a:prstGeom>
              <a:solidFill>
                <a:srgbClr val="2A7EA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09" name="오각형 30">
                <a:extLst>
                  <a:ext uri="{FF2B5EF4-FFF2-40B4-BE49-F238E27FC236}">
                    <a16:creationId xmlns:a16="http://schemas.microsoft.com/office/drawing/2014/main" id="{0EE82983-5831-416B-B27B-8C18AFF41C3B}"/>
                  </a:ext>
                </a:extLst>
              </p:cNvPr>
              <p:cNvSpPr/>
              <p:nvPr/>
            </p:nvSpPr>
            <p:spPr>
              <a:xfrm rot="10800000" flipH="1">
                <a:off x="964335" y="3420133"/>
                <a:ext cx="7307421" cy="921199"/>
              </a:xfrm>
              <a:prstGeom prst="homePlate">
                <a:avLst/>
              </a:prstGeom>
              <a:solidFill>
                <a:srgbClr val="8BA0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grpSp>
            <p:nvGrpSpPr>
              <p:cNvPr id="111" name="그룹 110">
                <a:extLst>
                  <a:ext uri="{FF2B5EF4-FFF2-40B4-BE49-F238E27FC236}">
                    <a16:creationId xmlns:a16="http://schemas.microsoft.com/office/drawing/2014/main" id="{CB4E68EA-8CCD-416E-A1A4-A320018B1F29}"/>
                  </a:ext>
                </a:extLst>
              </p:cNvPr>
              <p:cNvGrpSpPr/>
              <p:nvPr/>
            </p:nvGrpSpPr>
            <p:grpSpPr>
              <a:xfrm>
                <a:off x="83013" y="1599186"/>
                <a:ext cx="4317196" cy="4565818"/>
                <a:chOff x="83013" y="1599186"/>
                <a:chExt cx="4317196" cy="4565818"/>
              </a:xfrm>
            </p:grpSpPr>
            <p:sp>
              <p:nvSpPr>
                <p:cNvPr id="112" name="자유형 23">
                  <a:extLst>
                    <a:ext uri="{FF2B5EF4-FFF2-40B4-BE49-F238E27FC236}">
                      <a16:creationId xmlns:a16="http://schemas.microsoft.com/office/drawing/2014/main" id="{4050BB41-046C-48E9-B4A3-25F2184F99B3}"/>
                    </a:ext>
                  </a:extLst>
                </p:cNvPr>
                <p:cNvSpPr/>
                <p:nvPr/>
              </p:nvSpPr>
              <p:spPr>
                <a:xfrm>
                  <a:off x="464718" y="1599186"/>
                  <a:ext cx="3569850" cy="920286"/>
                </a:xfrm>
                <a:custGeom>
                  <a:avLst/>
                  <a:gdLst>
                    <a:gd name="connsiteX0" fmla="*/ 1857091 w 3620094"/>
                    <a:gd name="connsiteY0" fmla="*/ 444 h 921198"/>
                    <a:gd name="connsiteX1" fmla="*/ 2977708 w 3620094"/>
                    <a:gd name="connsiteY1" fmla="*/ 323481 h 921198"/>
                    <a:gd name="connsiteX2" fmla="*/ 3586223 w 3620094"/>
                    <a:gd name="connsiteY2" fmla="*/ 871345 h 921198"/>
                    <a:gd name="connsiteX3" fmla="*/ 3620094 w 3620094"/>
                    <a:gd name="connsiteY3" fmla="*/ 921198 h 921198"/>
                    <a:gd name="connsiteX4" fmla="*/ 0 w 3620094"/>
                    <a:gd name="connsiteY4" fmla="*/ 921198 h 921198"/>
                    <a:gd name="connsiteX5" fmla="*/ 4632 w 3620094"/>
                    <a:gd name="connsiteY5" fmla="*/ 913995 h 921198"/>
                    <a:gd name="connsiteX6" fmla="*/ 134967 w 3620094"/>
                    <a:gd name="connsiteY6" fmla="*/ 749509 h 921198"/>
                    <a:gd name="connsiteX7" fmla="*/ 1857091 w 3620094"/>
                    <a:gd name="connsiteY7" fmla="*/ 444 h 9211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620094" h="921198">
                      <a:moveTo>
                        <a:pt x="1857091" y="444"/>
                      </a:moveTo>
                      <a:cubicBezTo>
                        <a:pt x="2243108" y="8057"/>
                        <a:pt x="2630685" y="113632"/>
                        <a:pt x="2977708" y="323481"/>
                      </a:cubicBezTo>
                      <a:cubicBezTo>
                        <a:pt x="3222299" y="471388"/>
                        <a:pt x="3426370" y="658564"/>
                        <a:pt x="3586223" y="871345"/>
                      </a:cubicBezTo>
                      <a:lnTo>
                        <a:pt x="3620094" y="921198"/>
                      </a:lnTo>
                      <a:lnTo>
                        <a:pt x="0" y="921198"/>
                      </a:lnTo>
                      <a:lnTo>
                        <a:pt x="4632" y="913995"/>
                      </a:lnTo>
                      <a:cubicBezTo>
                        <a:pt x="44871" y="857709"/>
                        <a:pt x="88311" y="802806"/>
                        <a:pt x="134967" y="749509"/>
                      </a:cubicBezTo>
                      <a:cubicBezTo>
                        <a:pt x="574698" y="247183"/>
                        <a:pt x="1213728" y="-12245"/>
                        <a:pt x="1857091" y="444"/>
                      </a:cubicBezTo>
                      <a:close/>
                    </a:path>
                  </a:pathLst>
                </a:custGeom>
                <a:solidFill>
                  <a:srgbClr val="1D5575"/>
                </a:solidFill>
                <a:ln>
                  <a:noFill/>
                </a:ln>
                <a:effectLst/>
                <a:scene3d>
                  <a:camera prst="orthographicFront">
                    <a:rot lat="0" lon="20700000" rev="0"/>
                  </a:camera>
                  <a:lightRig rig="threePt" dir="t"/>
                </a:scene3d>
                <a:sp3d>
                  <a:bevelB w="0" h="10160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13" name="자유형 20">
                  <a:extLst>
                    <a:ext uri="{FF2B5EF4-FFF2-40B4-BE49-F238E27FC236}">
                      <a16:creationId xmlns:a16="http://schemas.microsoft.com/office/drawing/2014/main" id="{677DFCCD-958D-43C4-B38C-2C757A69A26E}"/>
                    </a:ext>
                  </a:extLst>
                </p:cNvPr>
                <p:cNvSpPr/>
                <p:nvPr/>
              </p:nvSpPr>
              <p:spPr>
                <a:xfrm>
                  <a:off x="109152" y="2519472"/>
                  <a:ext cx="4280377" cy="913495"/>
                </a:xfrm>
                <a:custGeom>
                  <a:avLst/>
                  <a:gdLst>
                    <a:gd name="connsiteX0" fmla="*/ 355939 w 4340622"/>
                    <a:gd name="connsiteY0" fmla="*/ 0 h 907200"/>
                    <a:gd name="connsiteX1" fmla="*/ 3985556 w 4340622"/>
                    <a:gd name="connsiteY1" fmla="*/ 0 h 907200"/>
                    <a:gd name="connsiteX2" fmla="*/ 4058335 w 4340622"/>
                    <a:gd name="connsiteY2" fmla="*/ 107121 h 907200"/>
                    <a:gd name="connsiteX3" fmla="*/ 4331757 w 4340622"/>
                    <a:gd name="connsiteY3" fmla="*/ 834208 h 907200"/>
                    <a:gd name="connsiteX4" fmla="*/ 4340622 w 4340622"/>
                    <a:gd name="connsiteY4" fmla="*/ 907200 h 907200"/>
                    <a:gd name="connsiteX5" fmla="*/ 0 w 4340622"/>
                    <a:gd name="connsiteY5" fmla="*/ 907200 h 907200"/>
                    <a:gd name="connsiteX6" fmla="*/ 118 w 4340622"/>
                    <a:gd name="connsiteY6" fmla="*/ 905793 h 907200"/>
                    <a:gd name="connsiteX7" fmla="*/ 254082 w 4340622"/>
                    <a:gd name="connsiteY7" fmla="*/ 158379 h 907200"/>
                    <a:gd name="connsiteX8" fmla="*/ 355939 w 4340622"/>
                    <a:gd name="connsiteY8" fmla="*/ 0 h 907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340622" h="907200">
                      <a:moveTo>
                        <a:pt x="355939" y="0"/>
                      </a:moveTo>
                      <a:lnTo>
                        <a:pt x="3985556" y="0"/>
                      </a:lnTo>
                      <a:lnTo>
                        <a:pt x="4058335" y="107121"/>
                      </a:lnTo>
                      <a:cubicBezTo>
                        <a:pt x="4195849" y="331850"/>
                        <a:pt x="4288222" y="578767"/>
                        <a:pt x="4331757" y="834208"/>
                      </a:cubicBezTo>
                      <a:lnTo>
                        <a:pt x="4340622" y="907200"/>
                      </a:lnTo>
                      <a:lnTo>
                        <a:pt x="0" y="907200"/>
                      </a:lnTo>
                      <a:lnTo>
                        <a:pt x="118" y="905793"/>
                      </a:lnTo>
                      <a:cubicBezTo>
                        <a:pt x="34328" y="647576"/>
                        <a:pt x="118694" y="393694"/>
                        <a:pt x="254082" y="158379"/>
                      </a:cubicBezTo>
                      <a:lnTo>
                        <a:pt x="355939" y="0"/>
                      </a:lnTo>
                      <a:close/>
                    </a:path>
                  </a:pathLst>
                </a:custGeom>
                <a:solidFill>
                  <a:srgbClr val="2A7EAC"/>
                </a:solidFill>
                <a:ln>
                  <a:noFill/>
                </a:ln>
                <a:effectLst/>
                <a:scene3d>
                  <a:camera prst="orthographicFront">
                    <a:rot lat="0" lon="20700000" rev="0"/>
                  </a:camera>
                  <a:lightRig rig="threePt" dir="t"/>
                </a:scene3d>
                <a:sp3d>
                  <a:bevelB w="0" h="10160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14" name="자유형 17">
                  <a:extLst>
                    <a:ext uri="{FF2B5EF4-FFF2-40B4-BE49-F238E27FC236}">
                      <a16:creationId xmlns:a16="http://schemas.microsoft.com/office/drawing/2014/main" id="{0BA27CF1-7F4B-42A8-AEA0-558F4A4A35DC}"/>
                    </a:ext>
                  </a:extLst>
                </p:cNvPr>
                <p:cNvSpPr/>
                <p:nvPr/>
              </p:nvSpPr>
              <p:spPr>
                <a:xfrm>
                  <a:off x="83013" y="3440159"/>
                  <a:ext cx="4317196" cy="906302"/>
                </a:xfrm>
                <a:custGeom>
                  <a:avLst/>
                  <a:gdLst>
                    <a:gd name="connsiteX0" fmla="*/ 16814 w 4377959"/>
                    <a:gd name="connsiteY0" fmla="*/ 0 h 907200"/>
                    <a:gd name="connsiteX1" fmla="*/ 4358914 w 4377959"/>
                    <a:gd name="connsiteY1" fmla="*/ 0 h 907200"/>
                    <a:gd name="connsiteX2" fmla="*/ 4372610 w 4377959"/>
                    <a:gd name="connsiteY2" fmla="*/ 112773 h 907200"/>
                    <a:gd name="connsiteX3" fmla="*/ 4276278 w 4377959"/>
                    <a:gd name="connsiteY3" fmla="*/ 890971 h 907200"/>
                    <a:gd name="connsiteX4" fmla="*/ 4270005 w 4377959"/>
                    <a:gd name="connsiteY4" fmla="*/ 907200 h 907200"/>
                    <a:gd name="connsiteX5" fmla="*/ 108696 w 4377959"/>
                    <a:gd name="connsiteY5" fmla="*/ 907200 h 907200"/>
                    <a:gd name="connsiteX6" fmla="*/ 64510 w 4377959"/>
                    <a:gd name="connsiteY6" fmla="*/ 764812 h 907200"/>
                    <a:gd name="connsiteX7" fmla="*/ 1268 w 4377959"/>
                    <a:gd name="connsiteY7" fmla="*/ 185645 h 907200"/>
                    <a:gd name="connsiteX8" fmla="*/ 16814 w 4377959"/>
                    <a:gd name="connsiteY8" fmla="*/ 0 h 907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377959" h="907200">
                      <a:moveTo>
                        <a:pt x="16814" y="0"/>
                      </a:moveTo>
                      <a:lnTo>
                        <a:pt x="4358914" y="0"/>
                      </a:lnTo>
                      <a:lnTo>
                        <a:pt x="4372610" y="112773"/>
                      </a:lnTo>
                      <a:cubicBezTo>
                        <a:pt x="4391494" y="371620"/>
                        <a:pt x="4360616" y="635575"/>
                        <a:pt x="4276278" y="890971"/>
                      </a:cubicBezTo>
                      <a:lnTo>
                        <a:pt x="4270005" y="907200"/>
                      </a:lnTo>
                      <a:lnTo>
                        <a:pt x="108696" y="907200"/>
                      </a:lnTo>
                      <a:lnTo>
                        <a:pt x="64510" y="764812"/>
                      </a:lnTo>
                      <a:cubicBezTo>
                        <a:pt x="15581" y="575323"/>
                        <a:pt x="-5621" y="380265"/>
                        <a:pt x="1268" y="185645"/>
                      </a:cubicBezTo>
                      <a:lnTo>
                        <a:pt x="16814" y="0"/>
                      </a:lnTo>
                      <a:close/>
                    </a:path>
                  </a:pathLst>
                </a:custGeom>
                <a:solidFill>
                  <a:srgbClr val="8BA0B3"/>
                </a:solidFill>
                <a:ln>
                  <a:noFill/>
                </a:ln>
                <a:effectLst/>
                <a:scene3d>
                  <a:camera prst="orthographicFront">
                    <a:rot lat="0" lon="20700000" rev="0"/>
                  </a:camera>
                  <a:lightRig rig="threePt" dir="t"/>
                </a:scene3d>
                <a:sp3d>
                  <a:bevelB w="0" h="10160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15" name="자유형 14">
                  <a:extLst>
                    <a:ext uri="{FF2B5EF4-FFF2-40B4-BE49-F238E27FC236}">
                      <a16:creationId xmlns:a16="http://schemas.microsoft.com/office/drawing/2014/main" id="{5DF2F087-E86C-43D1-94C7-5ECAF13D06D7}"/>
                    </a:ext>
                  </a:extLst>
                </p:cNvPr>
                <p:cNvSpPr/>
                <p:nvPr/>
              </p:nvSpPr>
              <p:spPr>
                <a:xfrm>
                  <a:off x="201369" y="4344688"/>
                  <a:ext cx="4098605" cy="906302"/>
                </a:xfrm>
                <a:custGeom>
                  <a:avLst/>
                  <a:gdLst>
                    <a:gd name="connsiteX0" fmla="*/ 0 w 4156291"/>
                    <a:gd name="connsiteY0" fmla="*/ 0 h 907200"/>
                    <a:gd name="connsiteX1" fmla="*/ 4156291 w 4156291"/>
                    <a:gd name="connsiteY1" fmla="*/ 0 h 907200"/>
                    <a:gd name="connsiteX2" fmla="*/ 4092013 w 4156291"/>
                    <a:gd name="connsiteY2" fmla="*/ 166299 h 907200"/>
                    <a:gd name="connsiteX3" fmla="*/ 3998284 w 4156291"/>
                    <a:gd name="connsiteY3" fmla="*/ 351537 h 907200"/>
                    <a:gd name="connsiteX4" fmla="*/ 3639519 w 4156291"/>
                    <a:gd name="connsiteY4" fmla="*/ 815975 h 907200"/>
                    <a:gd name="connsiteX5" fmla="*/ 3537329 w 4156291"/>
                    <a:gd name="connsiteY5" fmla="*/ 907200 h 907200"/>
                    <a:gd name="connsiteX6" fmla="*/ 571992 w 4156291"/>
                    <a:gd name="connsiteY6" fmla="*/ 907200 h 907200"/>
                    <a:gd name="connsiteX7" fmla="*/ 576958 w 4156291"/>
                    <a:gd name="connsiteY7" fmla="*/ 872506 h 907200"/>
                    <a:gd name="connsiteX8" fmla="*/ 11737 w 4156291"/>
                    <a:gd name="connsiteY8" fmla="*/ 37824 h 907200"/>
                    <a:gd name="connsiteX9" fmla="*/ 0 w 4156291"/>
                    <a:gd name="connsiteY9" fmla="*/ 0 h 907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156291" h="907200">
                      <a:moveTo>
                        <a:pt x="0" y="0"/>
                      </a:moveTo>
                      <a:lnTo>
                        <a:pt x="4156291" y="0"/>
                      </a:lnTo>
                      <a:lnTo>
                        <a:pt x="4092013" y="166299"/>
                      </a:lnTo>
                      <a:cubicBezTo>
                        <a:pt x="4064188" y="228865"/>
                        <a:pt x="4032965" y="290682"/>
                        <a:pt x="3998284" y="351537"/>
                      </a:cubicBezTo>
                      <a:cubicBezTo>
                        <a:pt x="3899304" y="525223"/>
                        <a:pt x="3778020" y="680628"/>
                        <a:pt x="3639519" y="815975"/>
                      </a:cubicBezTo>
                      <a:lnTo>
                        <a:pt x="3537329" y="907200"/>
                      </a:lnTo>
                      <a:lnTo>
                        <a:pt x="571992" y="907200"/>
                      </a:lnTo>
                      <a:lnTo>
                        <a:pt x="576958" y="872506"/>
                      </a:lnTo>
                      <a:cubicBezTo>
                        <a:pt x="312995" y="633835"/>
                        <a:pt x="124026" y="346342"/>
                        <a:pt x="11737" y="37824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  <a:effectLst/>
                <a:scene3d>
                  <a:camera prst="orthographicFront">
                    <a:rot lat="0" lon="20700000" rev="0"/>
                  </a:camera>
                  <a:lightRig rig="threePt" dir="t"/>
                </a:scene3d>
                <a:sp3d>
                  <a:bevelB w="0" h="10160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16" name="자유형 11">
                  <a:extLst>
                    <a:ext uri="{FF2B5EF4-FFF2-40B4-BE49-F238E27FC236}">
                      <a16:creationId xmlns:a16="http://schemas.microsoft.com/office/drawing/2014/main" id="{40C2120D-9E4D-4900-98D0-4BE4EA9CD7B8}"/>
                    </a:ext>
                  </a:extLst>
                </p:cNvPr>
                <p:cNvSpPr/>
                <p:nvPr/>
              </p:nvSpPr>
              <p:spPr>
                <a:xfrm>
                  <a:off x="643984" y="5249218"/>
                  <a:ext cx="3046630" cy="915786"/>
                </a:xfrm>
                <a:custGeom>
                  <a:avLst/>
                  <a:gdLst>
                    <a:gd name="connsiteX0" fmla="*/ 131208 w 3089510"/>
                    <a:gd name="connsiteY0" fmla="*/ 0 h 916694"/>
                    <a:gd name="connsiteX1" fmla="*/ 3089510 w 3089510"/>
                    <a:gd name="connsiteY1" fmla="*/ 0 h 916694"/>
                    <a:gd name="connsiteX2" fmla="*/ 3055714 w 3089510"/>
                    <a:gd name="connsiteY2" fmla="*/ 30169 h 916694"/>
                    <a:gd name="connsiteX3" fmla="*/ 843298 w 3089510"/>
                    <a:gd name="connsiteY3" fmla="*/ 386390 h 916694"/>
                    <a:gd name="connsiteX4" fmla="*/ 0 w 3089510"/>
                    <a:gd name="connsiteY4" fmla="*/ 916694 h 916694"/>
                    <a:gd name="connsiteX5" fmla="*/ 131208 w 3089510"/>
                    <a:gd name="connsiteY5" fmla="*/ 0 h 9166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089510" h="916694">
                      <a:moveTo>
                        <a:pt x="131208" y="0"/>
                      </a:moveTo>
                      <a:lnTo>
                        <a:pt x="3089510" y="0"/>
                      </a:lnTo>
                      <a:lnTo>
                        <a:pt x="3055714" y="30169"/>
                      </a:lnTo>
                      <a:cubicBezTo>
                        <a:pt x="2458062" y="517274"/>
                        <a:pt x="1612074" y="673952"/>
                        <a:pt x="843298" y="386390"/>
                      </a:cubicBezTo>
                      <a:lnTo>
                        <a:pt x="0" y="916694"/>
                      </a:lnTo>
                      <a:lnTo>
                        <a:pt x="131208" y="0"/>
                      </a:lnTo>
                      <a:close/>
                    </a:path>
                  </a:pathLst>
                </a:custGeom>
                <a:solidFill>
                  <a:schemeClr val="accent2">
                    <a:lumMod val="40000"/>
                    <a:lumOff val="60000"/>
                  </a:schemeClr>
                </a:solidFill>
                <a:ln>
                  <a:noFill/>
                </a:ln>
                <a:effectLst/>
                <a:scene3d>
                  <a:camera prst="orthographicFront">
                    <a:rot lat="0" lon="20700000" rev="0"/>
                  </a:camera>
                  <a:lightRig rig="threePt" dir="t"/>
                </a:scene3d>
                <a:sp3d>
                  <a:bevelB w="0" h="10160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</p:grp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B92D6581-7672-4FDA-86E4-00A5D1F826CF}"/>
                </a:ext>
              </a:extLst>
            </p:cNvPr>
            <p:cNvSpPr txBox="1"/>
            <p:nvPr/>
          </p:nvSpPr>
          <p:spPr>
            <a:xfrm>
              <a:off x="2278369" y="3405934"/>
              <a:ext cx="185121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휴먼매직체" panose="02030504000101010101" pitchFamily="18" charset="-127"/>
                  <a:ea typeface="휴먼매직체" panose="02030504000101010101" pitchFamily="18" charset="-127"/>
                </a:rPr>
                <a:t>매우 그렇다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285FE423-217A-487C-AC84-06E5D0BBC028}"/>
                </a:ext>
              </a:extLst>
            </p:cNvPr>
            <p:cNvSpPr txBox="1"/>
            <p:nvPr/>
          </p:nvSpPr>
          <p:spPr>
            <a:xfrm>
              <a:off x="2535377" y="3999316"/>
              <a:ext cx="150745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휴먼매직체" panose="02030504000101010101" pitchFamily="18" charset="-127"/>
                  <a:ea typeface="휴먼매직체" panose="02030504000101010101" pitchFamily="18" charset="-127"/>
                </a:rPr>
                <a:t>그렇다</a:t>
              </a: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991A0276-831F-4E54-BFBE-122AD0905E6C}"/>
                </a:ext>
              </a:extLst>
            </p:cNvPr>
            <p:cNvSpPr txBox="1"/>
            <p:nvPr/>
          </p:nvSpPr>
          <p:spPr>
            <a:xfrm>
              <a:off x="2424717" y="4665668"/>
              <a:ext cx="12578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20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휴먼매직체" panose="02030504000101010101" pitchFamily="18" charset="-127"/>
                  <a:ea typeface="휴먼매직체" panose="02030504000101010101" pitchFamily="18" charset="-127"/>
                </a:rPr>
                <a:t>보통이다</a:t>
              </a: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D0A5213C-7D02-4D04-B76D-F61A518B1C1E}"/>
                </a:ext>
              </a:extLst>
            </p:cNvPr>
            <p:cNvSpPr txBox="1"/>
            <p:nvPr/>
          </p:nvSpPr>
          <p:spPr>
            <a:xfrm>
              <a:off x="2327743" y="5295113"/>
              <a:ext cx="1715084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20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휴먼매직체" panose="02030504000101010101" pitchFamily="18" charset="-127"/>
                  <a:ea typeface="휴먼매직체" panose="02030504000101010101" pitchFamily="18" charset="-127"/>
                </a:rPr>
                <a:t>그렇지 않다</a:t>
              </a: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76EEA326-DBB6-4A33-A974-03EC6BCABFFB}"/>
                </a:ext>
              </a:extLst>
            </p:cNvPr>
            <p:cNvSpPr txBox="1"/>
            <p:nvPr/>
          </p:nvSpPr>
          <p:spPr>
            <a:xfrm>
              <a:off x="2095424" y="5771340"/>
              <a:ext cx="203416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20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휴먼매직체" panose="02030504000101010101" pitchFamily="18" charset="-127"/>
                  <a:ea typeface="휴먼매직체" panose="02030504000101010101" pitchFamily="18" charset="-127"/>
                </a:rPr>
                <a:t>전혀 그렇지 않다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13243DF7-46F6-4262-8E22-991CF042AA1A}"/>
                </a:ext>
              </a:extLst>
            </p:cNvPr>
            <p:cNvSpPr txBox="1"/>
            <p:nvPr/>
          </p:nvSpPr>
          <p:spPr>
            <a:xfrm>
              <a:off x="7743435" y="4633689"/>
              <a:ext cx="94722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200" i="0" u="none" strike="noStrike" kern="1200" cap="none" spc="0" normalizeH="0" baseline="0" noProof="0" dirty="0">
                  <a:ln>
                    <a:noFill/>
                  </a:ln>
                  <a:solidFill>
                    <a:schemeClr val="accent5">
                      <a:lumMod val="75000"/>
                    </a:schemeClr>
                  </a:solidFill>
                  <a:effectLst/>
                  <a:uLnTx/>
                  <a:uFillTx/>
                  <a:latin typeface="휴먼매직체" panose="02030504000101010101" pitchFamily="18" charset="-127"/>
                  <a:ea typeface="휴먼매직체" panose="02030504000101010101" pitchFamily="18" charset="-127"/>
                </a:rPr>
                <a:t>22.4%</a:t>
              </a:r>
              <a:endParaRPr kumimoji="0" lang="ko-KR" altLang="en-US" sz="2200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휴먼매직체" panose="02030504000101010101" pitchFamily="18" charset="-127"/>
                <a:ea typeface="휴먼매직체" panose="02030504000101010101" pitchFamily="18" charset="-127"/>
              </a:endParaRP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3FA7AFD1-DE95-442E-8990-64BBB606F3A4}"/>
                </a:ext>
              </a:extLst>
            </p:cNvPr>
            <p:cNvSpPr txBox="1"/>
            <p:nvPr/>
          </p:nvSpPr>
          <p:spPr>
            <a:xfrm>
              <a:off x="5904870" y="5268367"/>
              <a:ext cx="94722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200" i="0" u="none" strike="noStrike" kern="1200" cap="none" spc="0" normalizeH="0" baseline="0" noProof="0" dirty="0">
                  <a:ln>
                    <a:noFill/>
                  </a:ln>
                  <a:solidFill>
                    <a:schemeClr val="accent5">
                      <a:lumMod val="75000"/>
                    </a:schemeClr>
                  </a:solidFill>
                  <a:effectLst/>
                  <a:uLnTx/>
                  <a:uFillTx/>
                  <a:latin typeface="휴먼매직체" panose="02030504000101010101" pitchFamily="18" charset="-127"/>
                  <a:ea typeface="휴먼매직체" panose="02030504000101010101" pitchFamily="18" charset="-127"/>
                </a:rPr>
                <a:t>4.8%</a:t>
              </a:r>
              <a:endParaRPr kumimoji="0" lang="ko-KR" altLang="en-US" sz="2200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휴먼매직체" panose="02030504000101010101" pitchFamily="18" charset="-127"/>
                <a:ea typeface="휴먼매직체" panose="02030504000101010101" pitchFamily="18" charset="-127"/>
              </a:endParaRP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87BBEAB0-E6F1-4A53-929E-D2A05D078BF2}"/>
                </a:ext>
              </a:extLst>
            </p:cNvPr>
            <p:cNvSpPr txBox="1"/>
            <p:nvPr/>
          </p:nvSpPr>
          <p:spPr>
            <a:xfrm>
              <a:off x="5620207" y="5868567"/>
              <a:ext cx="589214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200" i="0" u="none" strike="noStrike" kern="1200" cap="none" spc="0" normalizeH="0" baseline="0" noProof="0" dirty="0">
                  <a:ln>
                    <a:noFill/>
                  </a:ln>
                  <a:solidFill>
                    <a:schemeClr val="accent5">
                      <a:lumMod val="75000"/>
                    </a:schemeClr>
                  </a:solidFill>
                  <a:effectLst/>
                  <a:uLnTx/>
                  <a:uFillTx/>
                  <a:latin typeface="휴먼매직체" panose="02030504000101010101" pitchFamily="18" charset="-127"/>
                  <a:ea typeface="휴먼매직체" panose="02030504000101010101" pitchFamily="18" charset="-127"/>
                </a:rPr>
                <a:t>4%</a:t>
              </a:r>
              <a:endParaRPr kumimoji="0" lang="ko-KR" altLang="en-US" sz="2200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휴먼매직체" panose="02030504000101010101" pitchFamily="18" charset="-127"/>
                <a:ea typeface="휴먼매직체" panose="02030504000101010101" pitchFamily="18" charset="-127"/>
              </a:endParaRP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EEEC7702-ACBC-438C-8CE3-C4CB094DAECA}"/>
                </a:ext>
              </a:extLst>
            </p:cNvPr>
            <p:cNvSpPr txBox="1"/>
            <p:nvPr/>
          </p:nvSpPr>
          <p:spPr>
            <a:xfrm>
              <a:off x="8252588" y="6147292"/>
              <a:ext cx="3800039" cy="3833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4">
                      <a:lumMod val="75000"/>
                    </a:schemeClr>
                  </a:solidFill>
                  <a:effectLst/>
                  <a:uLnTx/>
                  <a:uFillTx/>
                  <a:latin typeface="휴먼매직체" panose="02030504000101010101" pitchFamily="18" charset="-127"/>
                  <a:ea typeface="휴먼매직체" panose="02030504000101010101" pitchFamily="18" charset="-127"/>
                </a:rPr>
                <a:t>출처 </a:t>
              </a: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4">
                      <a:lumMod val="75000"/>
                    </a:schemeClr>
                  </a:solidFill>
                  <a:effectLst/>
                  <a:uLnTx/>
                  <a:uFillTx/>
                  <a:latin typeface="휴먼매직체" panose="02030504000101010101" pitchFamily="18" charset="-127"/>
                  <a:ea typeface="휴먼매직체" panose="02030504000101010101" pitchFamily="18" charset="-127"/>
                </a:rPr>
                <a:t>: 2020</a:t>
              </a:r>
              <a:r>
                <a: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4">
                      <a:lumMod val="75000"/>
                    </a:schemeClr>
                  </a:solidFill>
                  <a:effectLst/>
                  <a:uLnTx/>
                  <a:uFillTx/>
                  <a:latin typeface="휴먼매직체" panose="02030504000101010101" pitchFamily="18" charset="-127"/>
                  <a:ea typeface="휴먼매직체" panose="02030504000101010101" pitchFamily="18" charset="-127"/>
                </a:rPr>
                <a:t>년 한국</a:t>
              </a: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4">
                      <a:lumMod val="75000"/>
                    </a:schemeClr>
                  </a:solidFill>
                  <a:effectLst/>
                  <a:uLnTx/>
                  <a:uFillTx/>
                  <a:latin typeface="휴먼매직체" panose="02030504000101010101" pitchFamily="18" charset="-127"/>
                  <a:ea typeface="휴먼매직체" panose="02030504000101010101" pitchFamily="18" charset="-127"/>
                </a:rPr>
                <a:t>TOEIC</a:t>
              </a:r>
              <a:r>
                <a: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4">
                      <a:lumMod val="75000"/>
                    </a:schemeClr>
                  </a:solidFill>
                  <a:effectLst/>
                  <a:uLnTx/>
                  <a:uFillTx/>
                  <a:latin typeface="휴먼매직체" panose="02030504000101010101" pitchFamily="18" charset="-127"/>
                  <a:ea typeface="휴먼매직체" panose="02030504000101010101" pitchFamily="18" charset="-127"/>
                </a:rPr>
                <a:t>위원회</a:t>
              </a:r>
              <a:endPara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75000"/>
                  </a:schemeClr>
                </a:solidFill>
                <a:effectLst/>
                <a:uLnTx/>
                <a:uFillTx/>
                <a:latin typeface="휴먼매직체" panose="02030504000101010101" pitchFamily="18" charset="-127"/>
                <a:ea typeface="휴먼매직체" panose="02030504000101010101" pitchFamily="18" charset="-127"/>
              </a:endParaRP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955B49D9-6F63-4052-AD15-CA5979D26579}"/>
                </a:ext>
              </a:extLst>
            </p:cNvPr>
            <p:cNvSpPr txBox="1"/>
            <p:nvPr/>
          </p:nvSpPr>
          <p:spPr>
            <a:xfrm>
              <a:off x="7919454" y="3203039"/>
              <a:ext cx="1480920" cy="6192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600" b="0" i="0" u="none" strike="noStrike" kern="1200" cap="none" spc="0" normalizeH="0" baseline="0" noProof="0" dirty="0">
                  <a:ln>
                    <a:noFill/>
                  </a:ln>
                  <a:solidFill>
                    <a:srgbClr val="E20000"/>
                  </a:solidFill>
                  <a:effectLst/>
                  <a:uLnTx/>
                  <a:uFillTx/>
                  <a:latin typeface="휴먼매직체" panose="02030504000101010101" pitchFamily="18" charset="-127"/>
                  <a:ea typeface="휴먼매직체" panose="02030504000101010101" pitchFamily="18" charset="-127"/>
                  <a:cs typeface="+mn-cs"/>
                </a:rPr>
                <a:t>25.6%</a:t>
              </a:r>
              <a:endPara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E20000"/>
                </a:solidFill>
                <a:effectLst/>
                <a:uLnTx/>
                <a:uFillTx/>
                <a:latin typeface="휴먼매직체" panose="02030504000101010101" pitchFamily="18" charset="-127"/>
                <a:ea typeface="휴먼매직체" panose="02030504000101010101" pitchFamily="18" charset="-127"/>
                <a:cs typeface="+mn-cs"/>
              </a:endParaRP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FDA4CD59-EA36-4558-99B7-ABC7C16B13F6}"/>
                </a:ext>
              </a:extLst>
            </p:cNvPr>
            <p:cNvSpPr txBox="1"/>
            <p:nvPr/>
          </p:nvSpPr>
          <p:spPr>
            <a:xfrm>
              <a:off x="9623386" y="3929154"/>
              <a:ext cx="1480920" cy="6192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3600" dirty="0">
                  <a:solidFill>
                    <a:srgbClr val="E20000"/>
                  </a:solidFill>
                  <a:effectLst/>
                  <a:latin typeface="휴먼매직체" panose="02030504000101010101" pitchFamily="18" charset="-127"/>
                  <a:ea typeface="휴먼매직체" panose="02030504000101010101" pitchFamily="18" charset="-127"/>
                </a:rPr>
                <a:t>43.2</a:t>
              </a:r>
              <a:r>
                <a:rPr kumimoji="0" lang="en-US" altLang="ko-KR" sz="3600" b="0" i="0" u="none" strike="noStrike" kern="1200" cap="none" spc="0" normalizeH="0" baseline="0" noProof="0" dirty="0">
                  <a:ln>
                    <a:noFill/>
                  </a:ln>
                  <a:solidFill>
                    <a:srgbClr val="E20000"/>
                  </a:solidFill>
                  <a:effectLst/>
                  <a:uLnTx/>
                  <a:uFillTx/>
                  <a:latin typeface="휴먼매직체" panose="02030504000101010101" pitchFamily="18" charset="-127"/>
                  <a:ea typeface="휴먼매직체" panose="02030504000101010101" pitchFamily="18" charset="-127"/>
                  <a:cs typeface="+mn-cs"/>
                </a:rPr>
                <a:t>%</a:t>
              </a:r>
              <a:endPara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E20000"/>
                </a:solidFill>
                <a:effectLst/>
                <a:uLnTx/>
                <a:uFillTx/>
                <a:latin typeface="휴먼매직체" panose="02030504000101010101" pitchFamily="18" charset="-127"/>
                <a:ea typeface="휴먼매직체" panose="02030504000101010101" pitchFamily="18" charset="-127"/>
                <a:cs typeface="+mn-cs"/>
              </a:endParaRPr>
            </a:p>
          </p:txBody>
        </p:sp>
      </p:grpSp>
      <p:sp>
        <p:nvSpPr>
          <p:cNvPr id="121" name="TextBox 120">
            <a:extLst>
              <a:ext uri="{FF2B5EF4-FFF2-40B4-BE49-F238E27FC236}">
                <a16:creationId xmlns:a16="http://schemas.microsoft.com/office/drawing/2014/main" id="{DA8D7712-0CBF-4475-9994-FB77CDBAEC81}"/>
              </a:ext>
            </a:extLst>
          </p:cNvPr>
          <p:cNvSpPr txBox="1"/>
          <p:nvPr/>
        </p:nvSpPr>
        <p:spPr>
          <a:xfrm>
            <a:off x="546378" y="1237626"/>
            <a:ext cx="11184385" cy="12999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직장인 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500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명 중 </a:t>
            </a:r>
            <a:r>
              <a:rPr lang="ko-KR" altLang="en-US" sz="2400" b="1" dirty="0">
                <a:solidFill>
                  <a:srgbClr val="E2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약</a:t>
            </a:r>
            <a:r>
              <a:rPr lang="en-US" altLang="ko-KR" sz="2400" b="1" dirty="0">
                <a:solidFill>
                  <a:srgbClr val="E2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350</a:t>
            </a:r>
            <a:r>
              <a:rPr lang="ko-KR" altLang="en-US" sz="2400" b="1" dirty="0">
                <a:solidFill>
                  <a:srgbClr val="E2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명</a:t>
            </a:r>
            <a:r>
              <a:rPr lang="en-US" altLang="ko-KR" sz="3200" b="1" dirty="0">
                <a:solidFill>
                  <a:srgbClr val="E2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(70%)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은 우수한 영어 능력이</a:t>
            </a:r>
            <a:b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연봉 협상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이직 등을 통한 </a:t>
            </a:r>
            <a:r>
              <a:rPr lang="ko-KR" altLang="en-US" sz="2300" b="1" u="sng" dirty="0">
                <a:solidFill>
                  <a:srgbClr val="E2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소득 수준 향상에 도움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 된다고 답함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E3D636-021B-4998-8610-D94ABC3581D1}"/>
              </a:ext>
            </a:extLst>
          </p:cNvPr>
          <p:cNvSpPr txBox="1"/>
          <p:nvPr/>
        </p:nvSpPr>
        <p:spPr>
          <a:xfrm>
            <a:off x="422011" y="190731"/>
            <a:ext cx="8755165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en-US" altLang="ko-KR" sz="35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kumimoji="0" lang="ko-KR" altLang="en-US" sz="35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채용과정에 영어능력의 중요성</a:t>
            </a:r>
            <a:endParaRPr kumimoji="0" lang="en-US" altLang="ko-KR" sz="35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462528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EF47281-3916-4F60-B69F-1580C331E7F9}"/>
              </a:ext>
            </a:extLst>
          </p:cNvPr>
          <p:cNvSpPr/>
          <p:nvPr/>
        </p:nvSpPr>
        <p:spPr>
          <a:xfrm>
            <a:off x="0" y="0"/>
            <a:ext cx="12192000" cy="10111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DA8D7712-0CBF-4475-9994-FB77CDBAEC81}"/>
              </a:ext>
            </a:extLst>
          </p:cNvPr>
          <p:cNvSpPr txBox="1"/>
          <p:nvPr/>
        </p:nvSpPr>
        <p:spPr>
          <a:xfrm>
            <a:off x="529359" y="1241084"/>
            <a:ext cx="9593696" cy="12388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연평균 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342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만원의 구직 비용 중 영어 교육이 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약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3200" b="1" u="sng" dirty="0">
                <a:solidFill>
                  <a:srgbClr val="E2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115</a:t>
            </a:r>
            <a:r>
              <a:rPr lang="ko-KR" altLang="en-US" sz="3200" b="1" u="sng" dirty="0">
                <a:solidFill>
                  <a:srgbClr val="E2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만원</a:t>
            </a:r>
            <a:r>
              <a:rPr lang="en-US" altLang="ko-KR" sz="3200" b="1" u="sng" dirty="0">
                <a:solidFill>
                  <a:srgbClr val="E2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(33.6%)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으로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b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가장 많은 비중을 차지함</a:t>
            </a:r>
            <a:endParaRPr lang="ko-KR" altLang="ko-KR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35" name="차트 34">
            <a:extLst>
              <a:ext uri="{FF2B5EF4-FFF2-40B4-BE49-F238E27FC236}">
                <a16:creationId xmlns:a16="http://schemas.microsoft.com/office/drawing/2014/main" id="{CCAB1906-F22D-49EF-8023-0F191DC65BA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76351201"/>
              </p:ext>
            </p:extLst>
          </p:nvPr>
        </p:nvGraphicFramePr>
        <p:xfrm>
          <a:off x="5629189" y="2376950"/>
          <a:ext cx="5166913" cy="42704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6" name="타원 35">
            <a:extLst>
              <a:ext uri="{FF2B5EF4-FFF2-40B4-BE49-F238E27FC236}">
                <a16:creationId xmlns:a16="http://schemas.microsoft.com/office/drawing/2014/main" id="{B55BF763-E018-468A-AF10-9B299B244669}"/>
              </a:ext>
            </a:extLst>
          </p:cNvPr>
          <p:cNvSpPr/>
          <p:nvPr/>
        </p:nvSpPr>
        <p:spPr>
          <a:xfrm>
            <a:off x="6027132" y="2344260"/>
            <a:ext cx="4378036" cy="4338329"/>
          </a:xfrm>
          <a:prstGeom prst="ellipse">
            <a:avLst/>
          </a:prstGeom>
          <a:noFill/>
          <a:ln>
            <a:solidFill>
              <a:srgbClr val="999EA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FB5EE88-3C5E-411A-9FE6-CB611E49C2CE}"/>
              </a:ext>
            </a:extLst>
          </p:cNvPr>
          <p:cNvSpPr txBox="1"/>
          <p:nvPr/>
        </p:nvSpPr>
        <p:spPr>
          <a:xfrm>
            <a:off x="3489984" y="5897488"/>
            <a:ext cx="27193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accent4">
                    <a:lumMod val="75000"/>
                  </a:schemeClr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출처 </a:t>
            </a:r>
            <a:r>
              <a:rPr lang="en-US" altLang="ko-KR" sz="2000" dirty="0">
                <a:solidFill>
                  <a:schemeClr val="accent4">
                    <a:lumMod val="75000"/>
                  </a:schemeClr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: 2018</a:t>
            </a:r>
            <a:r>
              <a:rPr lang="ko-KR" altLang="en-US" sz="2000" dirty="0">
                <a:solidFill>
                  <a:schemeClr val="accent4">
                    <a:lumMod val="75000"/>
                  </a:schemeClr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년 </a:t>
            </a:r>
            <a:r>
              <a:rPr lang="ko-KR" altLang="en-US" sz="2000" dirty="0" err="1">
                <a:solidFill>
                  <a:schemeClr val="accent4">
                    <a:lumMod val="75000"/>
                  </a:schemeClr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인크루트</a:t>
            </a:r>
            <a:endParaRPr lang="en-US" altLang="ko-KR" sz="2000" dirty="0">
              <a:solidFill>
                <a:schemeClr val="accent4">
                  <a:lumMod val="75000"/>
                </a:schemeClr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8A1F12-284A-48C5-84C7-9184EC80AD69}"/>
              </a:ext>
            </a:extLst>
          </p:cNvPr>
          <p:cNvSpPr txBox="1"/>
          <p:nvPr/>
        </p:nvSpPr>
        <p:spPr>
          <a:xfrm>
            <a:off x="422011" y="190731"/>
            <a:ext cx="8755165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3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kumimoji="0" lang="en-US" altLang="ko-KR" sz="35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kumimoji="0" lang="ko-KR" altLang="en-US" sz="35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취업준비생의 영어교육비 부담증가</a:t>
            </a:r>
            <a:endParaRPr kumimoji="0" lang="en-US" altLang="ko-KR" sz="35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309701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5CDD72C6-2D2F-4A89-B04B-E70AC48314B7}"/>
              </a:ext>
            </a:extLst>
          </p:cNvPr>
          <p:cNvGrpSpPr/>
          <p:nvPr/>
        </p:nvGrpSpPr>
        <p:grpSpPr>
          <a:xfrm rot="10800000" flipH="1">
            <a:off x="876481" y="2824555"/>
            <a:ext cx="7315434" cy="3388393"/>
            <a:chOff x="706315" y="2726701"/>
            <a:chExt cx="7227216" cy="3388393"/>
          </a:xfrm>
        </p:grpSpPr>
        <p:sp>
          <p:nvSpPr>
            <p:cNvPr id="115" name="원통형 114">
              <a:extLst>
                <a:ext uri="{FF2B5EF4-FFF2-40B4-BE49-F238E27FC236}">
                  <a16:creationId xmlns:a16="http://schemas.microsoft.com/office/drawing/2014/main" id="{33FF32E9-36B6-47EA-8F33-CD26E85AC76A}"/>
                </a:ext>
              </a:extLst>
            </p:cNvPr>
            <p:cNvSpPr/>
            <p:nvPr/>
          </p:nvSpPr>
          <p:spPr>
            <a:xfrm rot="5400000">
              <a:off x="4068223" y="2249787"/>
              <a:ext cx="503401" cy="7227214"/>
            </a:xfrm>
            <a:prstGeom prst="can">
              <a:avLst/>
            </a:prstGeom>
            <a:solidFill>
              <a:srgbClr val="EF4566"/>
            </a:solidFill>
            <a:ln>
              <a:noFill/>
              <a:prstDash val="sysDash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609600"/>
                        <a:gd name="connsiteY0" fmla="*/ 76200 h 7627870"/>
                        <a:gd name="connsiteX1" fmla="*/ 304800 w 609600"/>
                        <a:gd name="connsiteY1" fmla="*/ 152400 h 7627870"/>
                        <a:gd name="connsiteX2" fmla="*/ 609600 w 609600"/>
                        <a:gd name="connsiteY2" fmla="*/ 76200 h 7627870"/>
                        <a:gd name="connsiteX3" fmla="*/ 609600 w 609600"/>
                        <a:gd name="connsiteY3" fmla="*/ 905298 h 7627870"/>
                        <a:gd name="connsiteX4" fmla="*/ 609600 w 609600"/>
                        <a:gd name="connsiteY4" fmla="*/ 1584886 h 7627870"/>
                        <a:gd name="connsiteX5" fmla="*/ 609600 w 609600"/>
                        <a:gd name="connsiteY5" fmla="*/ 2114965 h 7627870"/>
                        <a:gd name="connsiteX6" fmla="*/ 609600 w 609600"/>
                        <a:gd name="connsiteY6" fmla="*/ 2645043 h 7627870"/>
                        <a:gd name="connsiteX7" fmla="*/ 609600 w 609600"/>
                        <a:gd name="connsiteY7" fmla="*/ 3324632 h 7627870"/>
                        <a:gd name="connsiteX8" fmla="*/ 609600 w 609600"/>
                        <a:gd name="connsiteY8" fmla="*/ 4004220 h 7627870"/>
                        <a:gd name="connsiteX9" fmla="*/ 609600 w 609600"/>
                        <a:gd name="connsiteY9" fmla="*/ 4534298 h 7627870"/>
                        <a:gd name="connsiteX10" fmla="*/ 609600 w 609600"/>
                        <a:gd name="connsiteY10" fmla="*/ 5064377 h 7627870"/>
                        <a:gd name="connsiteX11" fmla="*/ 609600 w 609600"/>
                        <a:gd name="connsiteY11" fmla="*/ 5743965 h 7627870"/>
                        <a:gd name="connsiteX12" fmla="*/ 609600 w 609600"/>
                        <a:gd name="connsiteY12" fmla="*/ 6498308 h 7627870"/>
                        <a:gd name="connsiteX13" fmla="*/ 609600 w 609600"/>
                        <a:gd name="connsiteY13" fmla="*/ 6953632 h 7627870"/>
                        <a:gd name="connsiteX14" fmla="*/ 609600 w 609600"/>
                        <a:gd name="connsiteY14" fmla="*/ 7551670 h 7627870"/>
                        <a:gd name="connsiteX15" fmla="*/ 304800 w 609600"/>
                        <a:gd name="connsiteY15" fmla="*/ 7627870 h 7627870"/>
                        <a:gd name="connsiteX16" fmla="*/ 0 w 609600"/>
                        <a:gd name="connsiteY16" fmla="*/ 7551670 h 7627870"/>
                        <a:gd name="connsiteX17" fmla="*/ 0 w 609600"/>
                        <a:gd name="connsiteY17" fmla="*/ 6722572 h 7627870"/>
                        <a:gd name="connsiteX18" fmla="*/ 0 w 609600"/>
                        <a:gd name="connsiteY18" fmla="*/ 6267248 h 7627870"/>
                        <a:gd name="connsiteX19" fmla="*/ 0 w 609600"/>
                        <a:gd name="connsiteY19" fmla="*/ 5737170 h 7627870"/>
                        <a:gd name="connsiteX20" fmla="*/ 0 w 609600"/>
                        <a:gd name="connsiteY20" fmla="*/ 5207091 h 7627870"/>
                        <a:gd name="connsiteX21" fmla="*/ 0 w 609600"/>
                        <a:gd name="connsiteY21" fmla="*/ 4602257 h 7627870"/>
                        <a:gd name="connsiteX22" fmla="*/ 0 w 609600"/>
                        <a:gd name="connsiteY22" fmla="*/ 3773160 h 7627870"/>
                        <a:gd name="connsiteX23" fmla="*/ 0 w 609600"/>
                        <a:gd name="connsiteY23" fmla="*/ 3093572 h 7627870"/>
                        <a:gd name="connsiteX24" fmla="*/ 0 w 609600"/>
                        <a:gd name="connsiteY24" fmla="*/ 2488738 h 7627870"/>
                        <a:gd name="connsiteX25" fmla="*/ 0 w 609600"/>
                        <a:gd name="connsiteY25" fmla="*/ 2033414 h 7627870"/>
                        <a:gd name="connsiteX26" fmla="*/ 0 w 609600"/>
                        <a:gd name="connsiteY26" fmla="*/ 1578090 h 7627870"/>
                        <a:gd name="connsiteX27" fmla="*/ 0 w 609600"/>
                        <a:gd name="connsiteY27" fmla="*/ 823747 h 7627870"/>
                        <a:gd name="connsiteX28" fmla="*/ 0 w 609600"/>
                        <a:gd name="connsiteY28" fmla="*/ 76200 h 7627870"/>
                        <a:gd name="connsiteX0" fmla="*/ 0 w 609600"/>
                        <a:gd name="connsiteY0" fmla="*/ 76200 h 7627870"/>
                        <a:gd name="connsiteX1" fmla="*/ 304800 w 609600"/>
                        <a:gd name="connsiteY1" fmla="*/ 0 h 7627870"/>
                        <a:gd name="connsiteX2" fmla="*/ 609600 w 609600"/>
                        <a:gd name="connsiteY2" fmla="*/ 76200 h 7627870"/>
                        <a:gd name="connsiteX3" fmla="*/ 304800 w 609600"/>
                        <a:gd name="connsiteY3" fmla="*/ 152400 h 7627870"/>
                        <a:gd name="connsiteX4" fmla="*/ 0 w 609600"/>
                        <a:gd name="connsiteY4" fmla="*/ 76200 h 7627870"/>
                        <a:gd name="connsiteX0" fmla="*/ 609600 w 609600"/>
                        <a:gd name="connsiteY0" fmla="*/ 76200 h 7627870"/>
                        <a:gd name="connsiteX1" fmla="*/ 304800 w 609600"/>
                        <a:gd name="connsiteY1" fmla="*/ 152400 h 7627870"/>
                        <a:gd name="connsiteX2" fmla="*/ 0 w 609600"/>
                        <a:gd name="connsiteY2" fmla="*/ 76200 h 7627870"/>
                        <a:gd name="connsiteX3" fmla="*/ 304800 w 609600"/>
                        <a:gd name="connsiteY3" fmla="*/ 0 h 7627870"/>
                        <a:gd name="connsiteX4" fmla="*/ 609600 w 609600"/>
                        <a:gd name="connsiteY4" fmla="*/ 76200 h 7627870"/>
                        <a:gd name="connsiteX5" fmla="*/ 609600 w 609600"/>
                        <a:gd name="connsiteY5" fmla="*/ 606279 h 7627870"/>
                        <a:gd name="connsiteX6" fmla="*/ 609600 w 609600"/>
                        <a:gd name="connsiteY6" fmla="*/ 1061603 h 7627870"/>
                        <a:gd name="connsiteX7" fmla="*/ 609600 w 609600"/>
                        <a:gd name="connsiteY7" fmla="*/ 1516927 h 7627870"/>
                        <a:gd name="connsiteX8" fmla="*/ 609600 w 609600"/>
                        <a:gd name="connsiteY8" fmla="*/ 2346025 h 7627870"/>
                        <a:gd name="connsiteX9" fmla="*/ 609600 w 609600"/>
                        <a:gd name="connsiteY9" fmla="*/ 2801349 h 7627870"/>
                        <a:gd name="connsiteX10" fmla="*/ 609600 w 609600"/>
                        <a:gd name="connsiteY10" fmla="*/ 3480937 h 7627870"/>
                        <a:gd name="connsiteX11" fmla="*/ 609600 w 609600"/>
                        <a:gd name="connsiteY11" fmla="*/ 4011016 h 7627870"/>
                        <a:gd name="connsiteX12" fmla="*/ 609600 w 609600"/>
                        <a:gd name="connsiteY12" fmla="*/ 4541094 h 7627870"/>
                        <a:gd name="connsiteX13" fmla="*/ 609600 w 609600"/>
                        <a:gd name="connsiteY13" fmla="*/ 5071173 h 7627870"/>
                        <a:gd name="connsiteX14" fmla="*/ 609600 w 609600"/>
                        <a:gd name="connsiteY14" fmla="*/ 5601252 h 7627870"/>
                        <a:gd name="connsiteX15" fmla="*/ 609600 w 609600"/>
                        <a:gd name="connsiteY15" fmla="*/ 6206085 h 7627870"/>
                        <a:gd name="connsiteX16" fmla="*/ 609600 w 609600"/>
                        <a:gd name="connsiteY16" fmla="*/ 6736164 h 7627870"/>
                        <a:gd name="connsiteX17" fmla="*/ 609600 w 609600"/>
                        <a:gd name="connsiteY17" fmla="*/ 7551670 h 7627870"/>
                        <a:gd name="connsiteX18" fmla="*/ 304800 w 609600"/>
                        <a:gd name="connsiteY18" fmla="*/ 7627870 h 7627870"/>
                        <a:gd name="connsiteX19" fmla="*/ 0 w 609600"/>
                        <a:gd name="connsiteY19" fmla="*/ 7551670 h 7627870"/>
                        <a:gd name="connsiteX20" fmla="*/ 0 w 609600"/>
                        <a:gd name="connsiteY20" fmla="*/ 7096346 h 7627870"/>
                        <a:gd name="connsiteX21" fmla="*/ 0 w 609600"/>
                        <a:gd name="connsiteY21" fmla="*/ 6491512 h 7627870"/>
                        <a:gd name="connsiteX22" fmla="*/ 0 w 609600"/>
                        <a:gd name="connsiteY22" fmla="*/ 5662415 h 7627870"/>
                        <a:gd name="connsiteX23" fmla="*/ 0 w 609600"/>
                        <a:gd name="connsiteY23" fmla="*/ 4982827 h 7627870"/>
                        <a:gd name="connsiteX24" fmla="*/ 0 w 609600"/>
                        <a:gd name="connsiteY24" fmla="*/ 4153729 h 7627870"/>
                        <a:gd name="connsiteX25" fmla="*/ 0 w 609600"/>
                        <a:gd name="connsiteY25" fmla="*/ 3324632 h 7627870"/>
                        <a:gd name="connsiteX26" fmla="*/ 0 w 609600"/>
                        <a:gd name="connsiteY26" fmla="*/ 2794553 h 7627870"/>
                        <a:gd name="connsiteX27" fmla="*/ 0 w 609600"/>
                        <a:gd name="connsiteY27" fmla="*/ 2189719 h 7627870"/>
                        <a:gd name="connsiteX28" fmla="*/ 0 w 609600"/>
                        <a:gd name="connsiteY28" fmla="*/ 1510131 h 7627870"/>
                        <a:gd name="connsiteX29" fmla="*/ 0 w 609600"/>
                        <a:gd name="connsiteY29" fmla="*/ 830543 h 7627870"/>
                        <a:gd name="connsiteX30" fmla="*/ 0 w 609600"/>
                        <a:gd name="connsiteY30" fmla="*/ 76200 h 762787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</a:cxnLst>
                      <a:rect l="l" t="t" r="r" b="b"/>
                      <a:pathLst>
                        <a:path w="609600" h="7627870" stroke="0" extrusionOk="0">
                          <a:moveTo>
                            <a:pt x="0" y="76200"/>
                          </a:moveTo>
                          <a:cubicBezTo>
                            <a:pt x="-16165" y="108313"/>
                            <a:pt x="107753" y="163176"/>
                            <a:pt x="304800" y="152400"/>
                          </a:cubicBezTo>
                          <a:cubicBezTo>
                            <a:pt x="474686" y="152726"/>
                            <a:pt x="607272" y="118358"/>
                            <a:pt x="609600" y="76200"/>
                          </a:cubicBezTo>
                          <a:cubicBezTo>
                            <a:pt x="598215" y="270538"/>
                            <a:pt x="634151" y="636031"/>
                            <a:pt x="609600" y="905298"/>
                          </a:cubicBezTo>
                          <a:cubicBezTo>
                            <a:pt x="585049" y="1174565"/>
                            <a:pt x="618865" y="1372545"/>
                            <a:pt x="609600" y="1584886"/>
                          </a:cubicBezTo>
                          <a:cubicBezTo>
                            <a:pt x="600335" y="1797227"/>
                            <a:pt x="616442" y="1995086"/>
                            <a:pt x="609600" y="2114965"/>
                          </a:cubicBezTo>
                          <a:cubicBezTo>
                            <a:pt x="602758" y="2234844"/>
                            <a:pt x="620595" y="2531694"/>
                            <a:pt x="609600" y="2645043"/>
                          </a:cubicBezTo>
                          <a:cubicBezTo>
                            <a:pt x="598605" y="2758392"/>
                            <a:pt x="629853" y="3027399"/>
                            <a:pt x="609600" y="3324632"/>
                          </a:cubicBezTo>
                          <a:cubicBezTo>
                            <a:pt x="589347" y="3621865"/>
                            <a:pt x="576526" y="3864017"/>
                            <a:pt x="609600" y="4004220"/>
                          </a:cubicBezTo>
                          <a:cubicBezTo>
                            <a:pt x="642674" y="4144423"/>
                            <a:pt x="600650" y="4336218"/>
                            <a:pt x="609600" y="4534298"/>
                          </a:cubicBezTo>
                          <a:cubicBezTo>
                            <a:pt x="618550" y="4732378"/>
                            <a:pt x="607072" y="4905571"/>
                            <a:pt x="609600" y="5064377"/>
                          </a:cubicBezTo>
                          <a:cubicBezTo>
                            <a:pt x="612128" y="5223183"/>
                            <a:pt x="606986" y="5445425"/>
                            <a:pt x="609600" y="5743965"/>
                          </a:cubicBezTo>
                          <a:cubicBezTo>
                            <a:pt x="612214" y="6042505"/>
                            <a:pt x="631003" y="6226797"/>
                            <a:pt x="609600" y="6498308"/>
                          </a:cubicBezTo>
                          <a:cubicBezTo>
                            <a:pt x="588197" y="6769819"/>
                            <a:pt x="606035" y="6771925"/>
                            <a:pt x="609600" y="6953632"/>
                          </a:cubicBezTo>
                          <a:cubicBezTo>
                            <a:pt x="613165" y="7135339"/>
                            <a:pt x="614212" y="7310807"/>
                            <a:pt x="609600" y="7551670"/>
                          </a:cubicBezTo>
                          <a:cubicBezTo>
                            <a:pt x="616322" y="7562134"/>
                            <a:pt x="463789" y="7629405"/>
                            <a:pt x="304800" y="7627870"/>
                          </a:cubicBezTo>
                          <a:cubicBezTo>
                            <a:pt x="128247" y="7622201"/>
                            <a:pt x="-4557" y="7593431"/>
                            <a:pt x="0" y="7551670"/>
                          </a:cubicBezTo>
                          <a:cubicBezTo>
                            <a:pt x="-19745" y="7357314"/>
                            <a:pt x="-15193" y="6963910"/>
                            <a:pt x="0" y="6722572"/>
                          </a:cubicBezTo>
                          <a:cubicBezTo>
                            <a:pt x="15193" y="6481234"/>
                            <a:pt x="-2415" y="6452374"/>
                            <a:pt x="0" y="6267248"/>
                          </a:cubicBezTo>
                          <a:cubicBezTo>
                            <a:pt x="2415" y="6082122"/>
                            <a:pt x="-14309" y="5952958"/>
                            <a:pt x="0" y="5737170"/>
                          </a:cubicBezTo>
                          <a:cubicBezTo>
                            <a:pt x="14309" y="5521382"/>
                            <a:pt x="21920" y="5428985"/>
                            <a:pt x="0" y="5207091"/>
                          </a:cubicBezTo>
                          <a:cubicBezTo>
                            <a:pt x="-21920" y="4985197"/>
                            <a:pt x="26271" y="4826943"/>
                            <a:pt x="0" y="4602257"/>
                          </a:cubicBezTo>
                          <a:cubicBezTo>
                            <a:pt x="-26271" y="4377571"/>
                            <a:pt x="33446" y="3956563"/>
                            <a:pt x="0" y="3773160"/>
                          </a:cubicBezTo>
                          <a:cubicBezTo>
                            <a:pt x="-33446" y="3589757"/>
                            <a:pt x="-12842" y="3378793"/>
                            <a:pt x="0" y="3093572"/>
                          </a:cubicBezTo>
                          <a:cubicBezTo>
                            <a:pt x="12842" y="2808351"/>
                            <a:pt x="-13272" y="2688730"/>
                            <a:pt x="0" y="2488738"/>
                          </a:cubicBezTo>
                          <a:cubicBezTo>
                            <a:pt x="13272" y="2288746"/>
                            <a:pt x="-7758" y="2251537"/>
                            <a:pt x="0" y="2033414"/>
                          </a:cubicBezTo>
                          <a:cubicBezTo>
                            <a:pt x="7758" y="1815291"/>
                            <a:pt x="-12324" y="1711529"/>
                            <a:pt x="0" y="1578090"/>
                          </a:cubicBezTo>
                          <a:cubicBezTo>
                            <a:pt x="12324" y="1444651"/>
                            <a:pt x="18954" y="1087645"/>
                            <a:pt x="0" y="823747"/>
                          </a:cubicBezTo>
                          <a:cubicBezTo>
                            <a:pt x="-18954" y="559849"/>
                            <a:pt x="-9102" y="377393"/>
                            <a:pt x="0" y="76200"/>
                          </a:cubicBezTo>
                          <a:close/>
                        </a:path>
                        <a:path w="609600" h="7627870" fill="lighten" stroke="0" extrusionOk="0">
                          <a:moveTo>
                            <a:pt x="0" y="76200"/>
                          </a:moveTo>
                          <a:cubicBezTo>
                            <a:pt x="6720" y="38349"/>
                            <a:pt x="108716" y="6089"/>
                            <a:pt x="304800" y="0"/>
                          </a:cubicBezTo>
                          <a:cubicBezTo>
                            <a:pt x="472627" y="1587"/>
                            <a:pt x="607320" y="26937"/>
                            <a:pt x="609600" y="76200"/>
                          </a:cubicBezTo>
                          <a:cubicBezTo>
                            <a:pt x="613222" y="115564"/>
                            <a:pt x="479671" y="141055"/>
                            <a:pt x="304800" y="152400"/>
                          </a:cubicBezTo>
                          <a:cubicBezTo>
                            <a:pt x="133961" y="151440"/>
                            <a:pt x="3826" y="114521"/>
                            <a:pt x="0" y="76200"/>
                          </a:cubicBezTo>
                          <a:close/>
                        </a:path>
                        <a:path w="609600" h="7627870" fill="none" extrusionOk="0">
                          <a:moveTo>
                            <a:pt x="609600" y="76200"/>
                          </a:moveTo>
                          <a:cubicBezTo>
                            <a:pt x="607350" y="123901"/>
                            <a:pt x="456490" y="156399"/>
                            <a:pt x="304800" y="152400"/>
                          </a:cubicBezTo>
                          <a:cubicBezTo>
                            <a:pt x="138285" y="157395"/>
                            <a:pt x="-9605" y="116617"/>
                            <a:pt x="0" y="76200"/>
                          </a:cubicBezTo>
                          <a:cubicBezTo>
                            <a:pt x="-835" y="12478"/>
                            <a:pt x="144454" y="-15297"/>
                            <a:pt x="304800" y="0"/>
                          </a:cubicBezTo>
                          <a:cubicBezTo>
                            <a:pt x="475119" y="-2062"/>
                            <a:pt x="618012" y="28322"/>
                            <a:pt x="609600" y="76200"/>
                          </a:cubicBezTo>
                          <a:cubicBezTo>
                            <a:pt x="625646" y="220284"/>
                            <a:pt x="594638" y="491432"/>
                            <a:pt x="609600" y="606279"/>
                          </a:cubicBezTo>
                          <a:cubicBezTo>
                            <a:pt x="624562" y="721126"/>
                            <a:pt x="620656" y="896956"/>
                            <a:pt x="609600" y="1061603"/>
                          </a:cubicBezTo>
                          <a:cubicBezTo>
                            <a:pt x="598544" y="1226250"/>
                            <a:pt x="623003" y="1324817"/>
                            <a:pt x="609600" y="1516927"/>
                          </a:cubicBezTo>
                          <a:cubicBezTo>
                            <a:pt x="596197" y="1709037"/>
                            <a:pt x="599019" y="1968538"/>
                            <a:pt x="609600" y="2346025"/>
                          </a:cubicBezTo>
                          <a:cubicBezTo>
                            <a:pt x="620181" y="2723512"/>
                            <a:pt x="625213" y="2672699"/>
                            <a:pt x="609600" y="2801349"/>
                          </a:cubicBezTo>
                          <a:cubicBezTo>
                            <a:pt x="593987" y="2929999"/>
                            <a:pt x="578329" y="3156108"/>
                            <a:pt x="609600" y="3480937"/>
                          </a:cubicBezTo>
                          <a:cubicBezTo>
                            <a:pt x="640871" y="3805766"/>
                            <a:pt x="608650" y="3840636"/>
                            <a:pt x="609600" y="4011016"/>
                          </a:cubicBezTo>
                          <a:cubicBezTo>
                            <a:pt x="610550" y="4181396"/>
                            <a:pt x="585066" y="4328392"/>
                            <a:pt x="609600" y="4541094"/>
                          </a:cubicBezTo>
                          <a:cubicBezTo>
                            <a:pt x="634134" y="4753796"/>
                            <a:pt x="625403" y="4891888"/>
                            <a:pt x="609600" y="5071173"/>
                          </a:cubicBezTo>
                          <a:cubicBezTo>
                            <a:pt x="593797" y="5250458"/>
                            <a:pt x="611019" y="5382893"/>
                            <a:pt x="609600" y="5601252"/>
                          </a:cubicBezTo>
                          <a:cubicBezTo>
                            <a:pt x="608181" y="5819611"/>
                            <a:pt x="608433" y="6022407"/>
                            <a:pt x="609600" y="6206085"/>
                          </a:cubicBezTo>
                          <a:cubicBezTo>
                            <a:pt x="610767" y="6389763"/>
                            <a:pt x="608496" y="6616408"/>
                            <a:pt x="609600" y="6736164"/>
                          </a:cubicBezTo>
                          <a:cubicBezTo>
                            <a:pt x="610704" y="6855920"/>
                            <a:pt x="602288" y="7172565"/>
                            <a:pt x="609600" y="7551670"/>
                          </a:cubicBezTo>
                          <a:cubicBezTo>
                            <a:pt x="580545" y="7593753"/>
                            <a:pt x="469112" y="7646160"/>
                            <a:pt x="304800" y="7627870"/>
                          </a:cubicBezTo>
                          <a:cubicBezTo>
                            <a:pt x="137999" y="7633508"/>
                            <a:pt x="-5075" y="7591807"/>
                            <a:pt x="0" y="7551670"/>
                          </a:cubicBezTo>
                          <a:cubicBezTo>
                            <a:pt x="7263" y="7365551"/>
                            <a:pt x="8029" y="7316420"/>
                            <a:pt x="0" y="7096346"/>
                          </a:cubicBezTo>
                          <a:cubicBezTo>
                            <a:pt x="-8029" y="6876272"/>
                            <a:pt x="-2284" y="6684020"/>
                            <a:pt x="0" y="6491512"/>
                          </a:cubicBezTo>
                          <a:cubicBezTo>
                            <a:pt x="2284" y="6299004"/>
                            <a:pt x="9451" y="5986637"/>
                            <a:pt x="0" y="5662415"/>
                          </a:cubicBezTo>
                          <a:cubicBezTo>
                            <a:pt x="-9451" y="5338193"/>
                            <a:pt x="5679" y="5184342"/>
                            <a:pt x="0" y="4982827"/>
                          </a:cubicBezTo>
                          <a:cubicBezTo>
                            <a:pt x="-5679" y="4781312"/>
                            <a:pt x="-33863" y="4409886"/>
                            <a:pt x="0" y="4153729"/>
                          </a:cubicBezTo>
                          <a:cubicBezTo>
                            <a:pt x="33863" y="3897572"/>
                            <a:pt x="-9563" y="3529032"/>
                            <a:pt x="0" y="3324632"/>
                          </a:cubicBezTo>
                          <a:cubicBezTo>
                            <a:pt x="9563" y="3120232"/>
                            <a:pt x="7543" y="2968056"/>
                            <a:pt x="0" y="2794553"/>
                          </a:cubicBezTo>
                          <a:cubicBezTo>
                            <a:pt x="-7543" y="2621050"/>
                            <a:pt x="-27318" y="2371682"/>
                            <a:pt x="0" y="2189719"/>
                          </a:cubicBezTo>
                          <a:cubicBezTo>
                            <a:pt x="27318" y="2007756"/>
                            <a:pt x="28438" y="1698882"/>
                            <a:pt x="0" y="1510131"/>
                          </a:cubicBezTo>
                          <a:cubicBezTo>
                            <a:pt x="-28438" y="1321380"/>
                            <a:pt x="33887" y="1024679"/>
                            <a:pt x="0" y="830543"/>
                          </a:cubicBezTo>
                          <a:cubicBezTo>
                            <a:pt x="-33887" y="636407"/>
                            <a:pt x="32285" y="242926"/>
                            <a:pt x="0" y="76200"/>
                          </a:cubicBezTo>
                        </a:path>
                        <a:path w="609600" h="7627870" fill="none" stroke="0" extrusionOk="0">
                          <a:moveTo>
                            <a:pt x="609600" y="76200"/>
                          </a:moveTo>
                          <a:cubicBezTo>
                            <a:pt x="602637" y="122188"/>
                            <a:pt x="482729" y="178392"/>
                            <a:pt x="304800" y="152400"/>
                          </a:cubicBezTo>
                          <a:cubicBezTo>
                            <a:pt x="146020" y="150504"/>
                            <a:pt x="-1871" y="125285"/>
                            <a:pt x="0" y="76200"/>
                          </a:cubicBezTo>
                          <a:cubicBezTo>
                            <a:pt x="7639" y="36307"/>
                            <a:pt x="134086" y="-7754"/>
                            <a:pt x="304800" y="0"/>
                          </a:cubicBezTo>
                          <a:cubicBezTo>
                            <a:pt x="480557" y="236"/>
                            <a:pt x="615595" y="40328"/>
                            <a:pt x="609600" y="76200"/>
                          </a:cubicBezTo>
                          <a:cubicBezTo>
                            <a:pt x="622969" y="379516"/>
                            <a:pt x="600699" y="523395"/>
                            <a:pt x="609600" y="755788"/>
                          </a:cubicBezTo>
                          <a:cubicBezTo>
                            <a:pt x="618501" y="988181"/>
                            <a:pt x="634275" y="1207076"/>
                            <a:pt x="609600" y="1435376"/>
                          </a:cubicBezTo>
                          <a:cubicBezTo>
                            <a:pt x="584925" y="1663676"/>
                            <a:pt x="600809" y="1772574"/>
                            <a:pt x="609600" y="1965455"/>
                          </a:cubicBezTo>
                          <a:cubicBezTo>
                            <a:pt x="618391" y="2158336"/>
                            <a:pt x="624160" y="2484919"/>
                            <a:pt x="609600" y="2794553"/>
                          </a:cubicBezTo>
                          <a:cubicBezTo>
                            <a:pt x="595040" y="3104187"/>
                            <a:pt x="631356" y="3234554"/>
                            <a:pt x="609600" y="3474141"/>
                          </a:cubicBezTo>
                          <a:cubicBezTo>
                            <a:pt x="587844" y="3713728"/>
                            <a:pt x="584513" y="4059004"/>
                            <a:pt x="609600" y="4303238"/>
                          </a:cubicBezTo>
                          <a:cubicBezTo>
                            <a:pt x="634687" y="4547472"/>
                            <a:pt x="580815" y="4781834"/>
                            <a:pt x="609600" y="5057581"/>
                          </a:cubicBezTo>
                          <a:cubicBezTo>
                            <a:pt x="638385" y="5333328"/>
                            <a:pt x="632101" y="5374158"/>
                            <a:pt x="609600" y="5662415"/>
                          </a:cubicBezTo>
                          <a:cubicBezTo>
                            <a:pt x="587099" y="5950672"/>
                            <a:pt x="572523" y="6110345"/>
                            <a:pt x="609600" y="6416758"/>
                          </a:cubicBezTo>
                          <a:cubicBezTo>
                            <a:pt x="646677" y="6723171"/>
                            <a:pt x="620391" y="6769580"/>
                            <a:pt x="609600" y="6946837"/>
                          </a:cubicBezTo>
                          <a:cubicBezTo>
                            <a:pt x="598809" y="7124094"/>
                            <a:pt x="581797" y="7383072"/>
                            <a:pt x="609600" y="7551670"/>
                          </a:cubicBezTo>
                          <a:cubicBezTo>
                            <a:pt x="622733" y="7598259"/>
                            <a:pt x="457609" y="7597058"/>
                            <a:pt x="304800" y="7627870"/>
                          </a:cubicBezTo>
                          <a:cubicBezTo>
                            <a:pt x="145687" y="7626114"/>
                            <a:pt x="1913" y="7587033"/>
                            <a:pt x="0" y="7551670"/>
                          </a:cubicBezTo>
                          <a:cubicBezTo>
                            <a:pt x="24383" y="7368068"/>
                            <a:pt x="-22454" y="7112428"/>
                            <a:pt x="0" y="6797327"/>
                          </a:cubicBezTo>
                          <a:cubicBezTo>
                            <a:pt x="22454" y="6482226"/>
                            <a:pt x="12255" y="6312042"/>
                            <a:pt x="0" y="6117739"/>
                          </a:cubicBezTo>
                          <a:cubicBezTo>
                            <a:pt x="-12255" y="5923436"/>
                            <a:pt x="-14582" y="5561788"/>
                            <a:pt x="0" y="5363396"/>
                          </a:cubicBezTo>
                          <a:cubicBezTo>
                            <a:pt x="14582" y="5165004"/>
                            <a:pt x="-26391" y="4982157"/>
                            <a:pt x="0" y="4683808"/>
                          </a:cubicBezTo>
                          <a:cubicBezTo>
                            <a:pt x="26391" y="4385459"/>
                            <a:pt x="17843" y="4285175"/>
                            <a:pt x="0" y="4004220"/>
                          </a:cubicBezTo>
                          <a:cubicBezTo>
                            <a:pt x="-17843" y="3723265"/>
                            <a:pt x="18428" y="3530923"/>
                            <a:pt x="0" y="3324632"/>
                          </a:cubicBezTo>
                          <a:cubicBezTo>
                            <a:pt x="-18428" y="3118341"/>
                            <a:pt x="1714" y="3054178"/>
                            <a:pt x="0" y="2869307"/>
                          </a:cubicBezTo>
                          <a:cubicBezTo>
                            <a:pt x="-1714" y="2684437"/>
                            <a:pt x="-34399" y="2278792"/>
                            <a:pt x="0" y="2114965"/>
                          </a:cubicBezTo>
                          <a:cubicBezTo>
                            <a:pt x="34399" y="1951138"/>
                            <a:pt x="14475" y="1770423"/>
                            <a:pt x="0" y="1659640"/>
                          </a:cubicBezTo>
                          <a:cubicBezTo>
                            <a:pt x="-14475" y="1548858"/>
                            <a:pt x="-24941" y="1116554"/>
                            <a:pt x="0" y="980052"/>
                          </a:cubicBezTo>
                          <a:cubicBezTo>
                            <a:pt x="24941" y="843550"/>
                            <a:pt x="8182" y="396157"/>
                            <a:pt x="0" y="76200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휴먼매직체" panose="02030504000101010101" pitchFamily="18" charset="-127"/>
                <a:ea typeface="휴먼매직체" panose="02030504000101010101" pitchFamily="18" charset="-127"/>
              </a:endParaRPr>
            </a:p>
          </p:txBody>
        </p:sp>
        <p:sp>
          <p:nvSpPr>
            <p:cNvPr id="116" name="원통형 115">
              <a:extLst>
                <a:ext uri="{FF2B5EF4-FFF2-40B4-BE49-F238E27FC236}">
                  <a16:creationId xmlns:a16="http://schemas.microsoft.com/office/drawing/2014/main" id="{1747CB52-3750-432C-95E5-C8E257289AC1}"/>
                </a:ext>
              </a:extLst>
            </p:cNvPr>
            <p:cNvSpPr/>
            <p:nvPr/>
          </p:nvSpPr>
          <p:spPr>
            <a:xfrm rot="5400000">
              <a:off x="3878280" y="1961395"/>
              <a:ext cx="499607" cy="6843537"/>
            </a:xfrm>
            <a:prstGeom prst="can">
              <a:avLst/>
            </a:prstGeom>
            <a:solidFill>
              <a:srgbClr val="F67A9A"/>
            </a:solidFill>
            <a:ln>
              <a:noFill/>
              <a:prstDash val="sysDash"/>
              <a:extLst>
                <a:ext uri="{C807C97D-BFC1-408E-A445-0C87EB9F89A2}">
                  <ask:lineSketchStyleProps xmlns:ask="http://schemas.microsoft.com/office/drawing/2018/sketchyshapes" sd="3930440665">
                    <a:custGeom>
                      <a:avLst/>
                      <a:gdLst>
                        <a:gd name="connsiteX0" fmla="*/ 0 w 609600"/>
                        <a:gd name="connsiteY0" fmla="*/ 76200 h 7222923"/>
                        <a:gd name="connsiteX1" fmla="*/ 304800 w 609600"/>
                        <a:gd name="connsiteY1" fmla="*/ 152400 h 7222923"/>
                        <a:gd name="connsiteX2" fmla="*/ 609600 w 609600"/>
                        <a:gd name="connsiteY2" fmla="*/ 76200 h 7222923"/>
                        <a:gd name="connsiteX3" fmla="*/ 609600 w 609600"/>
                        <a:gd name="connsiteY3" fmla="*/ 506859 h 7222923"/>
                        <a:gd name="connsiteX4" fmla="*/ 609600 w 609600"/>
                        <a:gd name="connsiteY4" fmla="*/ 937518 h 7222923"/>
                        <a:gd name="connsiteX5" fmla="*/ 609600 w 609600"/>
                        <a:gd name="connsiteY5" fmla="*/ 1368177 h 7222923"/>
                        <a:gd name="connsiteX6" fmla="*/ 609600 w 609600"/>
                        <a:gd name="connsiteY6" fmla="*/ 2010952 h 7222923"/>
                        <a:gd name="connsiteX7" fmla="*/ 609600 w 609600"/>
                        <a:gd name="connsiteY7" fmla="*/ 2512317 h 7222923"/>
                        <a:gd name="connsiteX8" fmla="*/ 609600 w 609600"/>
                        <a:gd name="connsiteY8" fmla="*/ 3296502 h 7222923"/>
                        <a:gd name="connsiteX9" fmla="*/ 609600 w 609600"/>
                        <a:gd name="connsiteY9" fmla="*/ 3727161 h 7222923"/>
                        <a:gd name="connsiteX10" fmla="*/ 609600 w 609600"/>
                        <a:gd name="connsiteY10" fmla="*/ 4299231 h 7222923"/>
                        <a:gd name="connsiteX11" fmla="*/ 609600 w 609600"/>
                        <a:gd name="connsiteY11" fmla="*/ 5012711 h 7222923"/>
                        <a:gd name="connsiteX12" fmla="*/ 609600 w 609600"/>
                        <a:gd name="connsiteY12" fmla="*/ 5655485 h 7222923"/>
                        <a:gd name="connsiteX13" fmla="*/ 609600 w 609600"/>
                        <a:gd name="connsiteY13" fmla="*/ 6298260 h 7222923"/>
                        <a:gd name="connsiteX14" fmla="*/ 609600 w 609600"/>
                        <a:gd name="connsiteY14" fmla="*/ 7146723 h 7222923"/>
                        <a:gd name="connsiteX15" fmla="*/ 304800 w 609600"/>
                        <a:gd name="connsiteY15" fmla="*/ 7222923 h 7222923"/>
                        <a:gd name="connsiteX16" fmla="*/ 0 w 609600"/>
                        <a:gd name="connsiteY16" fmla="*/ 7146723 h 7222923"/>
                        <a:gd name="connsiteX17" fmla="*/ 0 w 609600"/>
                        <a:gd name="connsiteY17" fmla="*/ 6362538 h 7222923"/>
                        <a:gd name="connsiteX18" fmla="*/ 0 w 609600"/>
                        <a:gd name="connsiteY18" fmla="*/ 5861173 h 7222923"/>
                        <a:gd name="connsiteX19" fmla="*/ 0 w 609600"/>
                        <a:gd name="connsiteY19" fmla="*/ 5359809 h 7222923"/>
                        <a:gd name="connsiteX20" fmla="*/ 0 w 609600"/>
                        <a:gd name="connsiteY20" fmla="*/ 4646329 h 7222923"/>
                        <a:gd name="connsiteX21" fmla="*/ 0 w 609600"/>
                        <a:gd name="connsiteY21" fmla="*/ 4144965 h 7222923"/>
                        <a:gd name="connsiteX22" fmla="*/ 0 w 609600"/>
                        <a:gd name="connsiteY22" fmla="*/ 3643600 h 7222923"/>
                        <a:gd name="connsiteX23" fmla="*/ 0 w 609600"/>
                        <a:gd name="connsiteY23" fmla="*/ 2859415 h 7222923"/>
                        <a:gd name="connsiteX24" fmla="*/ 0 w 609600"/>
                        <a:gd name="connsiteY24" fmla="*/ 2287345 h 7222923"/>
                        <a:gd name="connsiteX25" fmla="*/ 0 w 609600"/>
                        <a:gd name="connsiteY25" fmla="*/ 1785981 h 7222923"/>
                        <a:gd name="connsiteX26" fmla="*/ 0 w 609600"/>
                        <a:gd name="connsiteY26" fmla="*/ 1284617 h 7222923"/>
                        <a:gd name="connsiteX27" fmla="*/ 0 w 609600"/>
                        <a:gd name="connsiteY27" fmla="*/ 712547 h 7222923"/>
                        <a:gd name="connsiteX28" fmla="*/ 0 w 609600"/>
                        <a:gd name="connsiteY28" fmla="*/ 76200 h 7222923"/>
                        <a:gd name="connsiteX0" fmla="*/ 0 w 609600"/>
                        <a:gd name="connsiteY0" fmla="*/ 76200 h 7222923"/>
                        <a:gd name="connsiteX1" fmla="*/ 304800 w 609600"/>
                        <a:gd name="connsiteY1" fmla="*/ 0 h 7222923"/>
                        <a:gd name="connsiteX2" fmla="*/ 609600 w 609600"/>
                        <a:gd name="connsiteY2" fmla="*/ 76200 h 7222923"/>
                        <a:gd name="connsiteX3" fmla="*/ 304800 w 609600"/>
                        <a:gd name="connsiteY3" fmla="*/ 152400 h 7222923"/>
                        <a:gd name="connsiteX4" fmla="*/ 0 w 609600"/>
                        <a:gd name="connsiteY4" fmla="*/ 76200 h 7222923"/>
                        <a:gd name="connsiteX0" fmla="*/ 609600 w 609600"/>
                        <a:gd name="connsiteY0" fmla="*/ 76200 h 7222923"/>
                        <a:gd name="connsiteX1" fmla="*/ 304800 w 609600"/>
                        <a:gd name="connsiteY1" fmla="*/ 152400 h 7222923"/>
                        <a:gd name="connsiteX2" fmla="*/ 0 w 609600"/>
                        <a:gd name="connsiteY2" fmla="*/ 76200 h 7222923"/>
                        <a:gd name="connsiteX3" fmla="*/ 304800 w 609600"/>
                        <a:gd name="connsiteY3" fmla="*/ 0 h 7222923"/>
                        <a:gd name="connsiteX4" fmla="*/ 609600 w 609600"/>
                        <a:gd name="connsiteY4" fmla="*/ 76200 h 7222923"/>
                        <a:gd name="connsiteX5" fmla="*/ 609600 w 609600"/>
                        <a:gd name="connsiteY5" fmla="*/ 506859 h 7222923"/>
                        <a:gd name="connsiteX6" fmla="*/ 609600 w 609600"/>
                        <a:gd name="connsiteY6" fmla="*/ 937518 h 7222923"/>
                        <a:gd name="connsiteX7" fmla="*/ 609600 w 609600"/>
                        <a:gd name="connsiteY7" fmla="*/ 1438883 h 7222923"/>
                        <a:gd name="connsiteX8" fmla="*/ 609600 w 609600"/>
                        <a:gd name="connsiteY8" fmla="*/ 1869542 h 7222923"/>
                        <a:gd name="connsiteX9" fmla="*/ 609600 w 609600"/>
                        <a:gd name="connsiteY9" fmla="*/ 2512317 h 7222923"/>
                        <a:gd name="connsiteX10" fmla="*/ 609600 w 609600"/>
                        <a:gd name="connsiteY10" fmla="*/ 3296502 h 7222923"/>
                        <a:gd name="connsiteX11" fmla="*/ 609600 w 609600"/>
                        <a:gd name="connsiteY11" fmla="*/ 4009982 h 7222923"/>
                        <a:gd name="connsiteX12" fmla="*/ 609600 w 609600"/>
                        <a:gd name="connsiteY12" fmla="*/ 4511346 h 7222923"/>
                        <a:gd name="connsiteX13" fmla="*/ 609600 w 609600"/>
                        <a:gd name="connsiteY13" fmla="*/ 5154121 h 7222923"/>
                        <a:gd name="connsiteX14" fmla="*/ 609600 w 609600"/>
                        <a:gd name="connsiteY14" fmla="*/ 5655485 h 7222923"/>
                        <a:gd name="connsiteX15" fmla="*/ 609600 w 609600"/>
                        <a:gd name="connsiteY15" fmla="*/ 6227555 h 7222923"/>
                        <a:gd name="connsiteX16" fmla="*/ 609600 w 609600"/>
                        <a:gd name="connsiteY16" fmla="*/ 7146723 h 7222923"/>
                        <a:gd name="connsiteX17" fmla="*/ 304800 w 609600"/>
                        <a:gd name="connsiteY17" fmla="*/ 7222923 h 7222923"/>
                        <a:gd name="connsiteX18" fmla="*/ 0 w 609600"/>
                        <a:gd name="connsiteY18" fmla="*/ 7146723 h 7222923"/>
                        <a:gd name="connsiteX19" fmla="*/ 0 w 609600"/>
                        <a:gd name="connsiteY19" fmla="*/ 6716064 h 7222923"/>
                        <a:gd name="connsiteX20" fmla="*/ 0 w 609600"/>
                        <a:gd name="connsiteY20" fmla="*/ 6285405 h 7222923"/>
                        <a:gd name="connsiteX21" fmla="*/ 0 w 609600"/>
                        <a:gd name="connsiteY21" fmla="*/ 5854746 h 7222923"/>
                        <a:gd name="connsiteX22" fmla="*/ 0 w 609600"/>
                        <a:gd name="connsiteY22" fmla="*/ 5211971 h 7222923"/>
                        <a:gd name="connsiteX23" fmla="*/ 0 w 609600"/>
                        <a:gd name="connsiteY23" fmla="*/ 4639901 h 7222923"/>
                        <a:gd name="connsiteX24" fmla="*/ 0 w 609600"/>
                        <a:gd name="connsiteY24" fmla="*/ 4067832 h 7222923"/>
                        <a:gd name="connsiteX25" fmla="*/ 0 w 609600"/>
                        <a:gd name="connsiteY25" fmla="*/ 3354352 h 7222923"/>
                        <a:gd name="connsiteX26" fmla="*/ 0 w 609600"/>
                        <a:gd name="connsiteY26" fmla="*/ 2852987 h 7222923"/>
                        <a:gd name="connsiteX27" fmla="*/ 0 w 609600"/>
                        <a:gd name="connsiteY27" fmla="*/ 2422328 h 7222923"/>
                        <a:gd name="connsiteX28" fmla="*/ 0 w 609600"/>
                        <a:gd name="connsiteY28" fmla="*/ 1708848 h 7222923"/>
                        <a:gd name="connsiteX29" fmla="*/ 0 w 609600"/>
                        <a:gd name="connsiteY29" fmla="*/ 1207484 h 7222923"/>
                        <a:gd name="connsiteX30" fmla="*/ 0 w 609600"/>
                        <a:gd name="connsiteY30" fmla="*/ 706119 h 7222923"/>
                        <a:gd name="connsiteX31" fmla="*/ 0 w 609600"/>
                        <a:gd name="connsiteY31" fmla="*/ 76200 h 72229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</a:cxnLst>
                      <a:rect l="l" t="t" r="r" b="b"/>
                      <a:pathLst>
                        <a:path w="609600" h="7222923" stroke="0" extrusionOk="0">
                          <a:moveTo>
                            <a:pt x="0" y="76200"/>
                          </a:moveTo>
                          <a:cubicBezTo>
                            <a:pt x="32177" y="121690"/>
                            <a:pt x="126781" y="157300"/>
                            <a:pt x="304800" y="152400"/>
                          </a:cubicBezTo>
                          <a:cubicBezTo>
                            <a:pt x="468869" y="150323"/>
                            <a:pt x="607406" y="119679"/>
                            <a:pt x="609600" y="76200"/>
                          </a:cubicBezTo>
                          <a:cubicBezTo>
                            <a:pt x="628533" y="173980"/>
                            <a:pt x="597093" y="354240"/>
                            <a:pt x="609600" y="506859"/>
                          </a:cubicBezTo>
                          <a:cubicBezTo>
                            <a:pt x="622107" y="659478"/>
                            <a:pt x="601687" y="799031"/>
                            <a:pt x="609600" y="937518"/>
                          </a:cubicBezTo>
                          <a:cubicBezTo>
                            <a:pt x="617513" y="1076005"/>
                            <a:pt x="624582" y="1165775"/>
                            <a:pt x="609600" y="1368177"/>
                          </a:cubicBezTo>
                          <a:cubicBezTo>
                            <a:pt x="594618" y="1570579"/>
                            <a:pt x="605588" y="1733592"/>
                            <a:pt x="609600" y="2010952"/>
                          </a:cubicBezTo>
                          <a:cubicBezTo>
                            <a:pt x="613612" y="2288312"/>
                            <a:pt x="590594" y="2370519"/>
                            <a:pt x="609600" y="2512317"/>
                          </a:cubicBezTo>
                          <a:cubicBezTo>
                            <a:pt x="628606" y="2654116"/>
                            <a:pt x="632322" y="2976792"/>
                            <a:pt x="609600" y="3296502"/>
                          </a:cubicBezTo>
                          <a:cubicBezTo>
                            <a:pt x="586878" y="3616212"/>
                            <a:pt x="630020" y="3618236"/>
                            <a:pt x="609600" y="3727161"/>
                          </a:cubicBezTo>
                          <a:cubicBezTo>
                            <a:pt x="589180" y="3836086"/>
                            <a:pt x="587483" y="4055479"/>
                            <a:pt x="609600" y="4299231"/>
                          </a:cubicBezTo>
                          <a:cubicBezTo>
                            <a:pt x="631718" y="4542983"/>
                            <a:pt x="591929" y="4784413"/>
                            <a:pt x="609600" y="5012711"/>
                          </a:cubicBezTo>
                          <a:cubicBezTo>
                            <a:pt x="627271" y="5241009"/>
                            <a:pt x="605284" y="5512116"/>
                            <a:pt x="609600" y="5655485"/>
                          </a:cubicBezTo>
                          <a:cubicBezTo>
                            <a:pt x="613916" y="5798854"/>
                            <a:pt x="589345" y="6158898"/>
                            <a:pt x="609600" y="6298260"/>
                          </a:cubicBezTo>
                          <a:cubicBezTo>
                            <a:pt x="629855" y="6437622"/>
                            <a:pt x="619286" y="6778013"/>
                            <a:pt x="609600" y="7146723"/>
                          </a:cubicBezTo>
                          <a:cubicBezTo>
                            <a:pt x="631562" y="7215595"/>
                            <a:pt x="472564" y="7198396"/>
                            <a:pt x="304800" y="7222923"/>
                          </a:cubicBezTo>
                          <a:cubicBezTo>
                            <a:pt x="132754" y="7215787"/>
                            <a:pt x="2354" y="7184294"/>
                            <a:pt x="0" y="7146723"/>
                          </a:cubicBezTo>
                          <a:cubicBezTo>
                            <a:pt x="32331" y="6944347"/>
                            <a:pt x="30959" y="6539395"/>
                            <a:pt x="0" y="6362538"/>
                          </a:cubicBezTo>
                          <a:cubicBezTo>
                            <a:pt x="-30959" y="6185682"/>
                            <a:pt x="-21766" y="5998776"/>
                            <a:pt x="0" y="5861173"/>
                          </a:cubicBezTo>
                          <a:cubicBezTo>
                            <a:pt x="21766" y="5723570"/>
                            <a:pt x="-22746" y="5494791"/>
                            <a:pt x="0" y="5359809"/>
                          </a:cubicBezTo>
                          <a:cubicBezTo>
                            <a:pt x="22746" y="5224827"/>
                            <a:pt x="23226" y="4902976"/>
                            <a:pt x="0" y="4646329"/>
                          </a:cubicBezTo>
                          <a:cubicBezTo>
                            <a:pt x="-23226" y="4389682"/>
                            <a:pt x="21893" y="4309351"/>
                            <a:pt x="0" y="4144965"/>
                          </a:cubicBezTo>
                          <a:cubicBezTo>
                            <a:pt x="-21893" y="3980579"/>
                            <a:pt x="19698" y="3762582"/>
                            <a:pt x="0" y="3643600"/>
                          </a:cubicBezTo>
                          <a:cubicBezTo>
                            <a:pt x="-19698" y="3524619"/>
                            <a:pt x="8622" y="3073169"/>
                            <a:pt x="0" y="2859415"/>
                          </a:cubicBezTo>
                          <a:cubicBezTo>
                            <a:pt x="-8622" y="2645661"/>
                            <a:pt x="2092" y="2518974"/>
                            <a:pt x="0" y="2287345"/>
                          </a:cubicBezTo>
                          <a:cubicBezTo>
                            <a:pt x="-2092" y="2055716"/>
                            <a:pt x="-23379" y="2020593"/>
                            <a:pt x="0" y="1785981"/>
                          </a:cubicBezTo>
                          <a:cubicBezTo>
                            <a:pt x="23379" y="1551369"/>
                            <a:pt x="-12866" y="1496354"/>
                            <a:pt x="0" y="1284617"/>
                          </a:cubicBezTo>
                          <a:cubicBezTo>
                            <a:pt x="12866" y="1072880"/>
                            <a:pt x="84" y="879844"/>
                            <a:pt x="0" y="712547"/>
                          </a:cubicBezTo>
                          <a:cubicBezTo>
                            <a:pt x="-84" y="545250"/>
                            <a:pt x="20465" y="325371"/>
                            <a:pt x="0" y="76200"/>
                          </a:cubicBezTo>
                          <a:close/>
                        </a:path>
                        <a:path w="609600" h="7222923" fill="lighten" stroke="0" extrusionOk="0">
                          <a:moveTo>
                            <a:pt x="0" y="76200"/>
                          </a:moveTo>
                          <a:cubicBezTo>
                            <a:pt x="-2611" y="39115"/>
                            <a:pt x="164114" y="-3683"/>
                            <a:pt x="304800" y="0"/>
                          </a:cubicBezTo>
                          <a:cubicBezTo>
                            <a:pt x="479384" y="8408"/>
                            <a:pt x="617608" y="34218"/>
                            <a:pt x="609600" y="76200"/>
                          </a:cubicBezTo>
                          <a:cubicBezTo>
                            <a:pt x="607374" y="129112"/>
                            <a:pt x="469149" y="117773"/>
                            <a:pt x="304800" y="152400"/>
                          </a:cubicBezTo>
                          <a:cubicBezTo>
                            <a:pt x="143080" y="154890"/>
                            <a:pt x="7706" y="114039"/>
                            <a:pt x="0" y="76200"/>
                          </a:cubicBezTo>
                          <a:close/>
                        </a:path>
                        <a:path w="609600" h="7222923" fill="none" extrusionOk="0">
                          <a:moveTo>
                            <a:pt x="609600" y="76200"/>
                          </a:moveTo>
                          <a:cubicBezTo>
                            <a:pt x="619769" y="96299"/>
                            <a:pt x="463295" y="153093"/>
                            <a:pt x="304800" y="152400"/>
                          </a:cubicBezTo>
                          <a:cubicBezTo>
                            <a:pt x="145701" y="156777"/>
                            <a:pt x="5047" y="125965"/>
                            <a:pt x="0" y="76200"/>
                          </a:cubicBezTo>
                          <a:cubicBezTo>
                            <a:pt x="5180" y="42076"/>
                            <a:pt x="134663" y="-16884"/>
                            <a:pt x="304800" y="0"/>
                          </a:cubicBezTo>
                          <a:cubicBezTo>
                            <a:pt x="478023" y="3081"/>
                            <a:pt x="611558" y="23839"/>
                            <a:pt x="609600" y="76200"/>
                          </a:cubicBezTo>
                          <a:cubicBezTo>
                            <a:pt x="592186" y="181539"/>
                            <a:pt x="625595" y="340633"/>
                            <a:pt x="609600" y="506859"/>
                          </a:cubicBezTo>
                          <a:cubicBezTo>
                            <a:pt x="593605" y="673085"/>
                            <a:pt x="612484" y="847264"/>
                            <a:pt x="609600" y="937518"/>
                          </a:cubicBezTo>
                          <a:cubicBezTo>
                            <a:pt x="606716" y="1027772"/>
                            <a:pt x="586791" y="1272953"/>
                            <a:pt x="609600" y="1438883"/>
                          </a:cubicBezTo>
                          <a:cubicBezTo>
                            <a:pt x="632409" y="1604813"/>
                            <a:pt x="589018" y="1692756"/>
                            <a:pt x="609600" y="1869542"/>
                          </a:cubicBezTo>
                          <a:cubicBezTo>
                            <a:pt x="630182" y="2046328"/>
                            <a:pt x="586917" y="2234716"/>
                            <a:pt x="609600" y="2512317"/>
                          </a:cubicBezTo>
                          <a:cubicBezTo>
                            <a:pt x="632283" y="2789918"/>
                            <a:pt x="576974" y="2981011"/>
                            <a:pt x="609600" y="3296502"/>
                          </a:cubicBezTo>
                          <a:cubicBezTo>
                            <a:pt x="642226" y="3611994"/>
                            <a:pt x="625054" y="3668501"/>
                            <a:pt x="609600" y="4009982"/>
                          </a:cubicBezTo>
                          <a:cubicBezTo>
                            <a:pt x="594146" y="4351463"/>
                            <a:pt x="586537" y="4400437"/>
                            <a:pt x="609600" y="4511346"/>
                          </a:cubicBezTo>
                          <a:cubicBezTo>
                            <a:pt x="632663" y="4622255"/>
                            <a:pt x="610307" y="4925837"/>
                            <a:pt x="609600" y="5154121"/>
                          </a:cubicBezTo>
                          <a:cubicBezTo>
                            <a:pt x="608893" y="5382405"/>
                            <a:pt x="616177" y="5514194"/>
                            <a:pt x="609600" y="5655485"/>
                          </a:cubicBezTo>
                          <a:cubicBezTo>
                            <a:pt x="603023" y="5796776"/>
                            <a:pt x="607287" y="5984993"/>
                            <a:pt x="609600" y="6227555"/>
                          </a:cubicBezTo>
                          <a:cubicBezTo>
                            <a:pt x="611914" y="6470117"/>
                            <a:pt x="591147" y="6756048"/>
                            <a:pt x="609600" y="7146723"/>
                          </a:cubicBezTo>
                          <a:cubicBezTo>
                            <a:pt x="607191" y="7201586"/>
                            <a:pt x="479163" y="7196258"/>
                            <a:pt x="304800" y="7222923"/>
                          </a:cubicBezTo>
                          <a:cubicBezTo>
                            <a:pt x="127428" y="7224722"/>
                            <a:pt x="1605" y="7191963"/>
                            <a:pt x="0" y="7146723"/>
                          </a:cubicBezTo>
                          <a:cubicBezTo>
                            <a:pt x="-12760" y="6935602"/>
                            <a:pt x="-873" y="6821536"/>
                            <a:pt x="0" y="6716064"/>
                          </a:cubicBezTo>
                          <a:cubicBezTo>
                            <a:pt x="873" y="6610592"/>
                            <a:pt x="2766" y="6474647"/>
                            <a:pt x="0" y="6285405"/>
                          </a:cubicBezTo>
                          <a:cubicBezTo>
                            <a:pt x="-2766" y="6096163"/>
                            <a:pt x="-12498" y="5998579"/>
                            <a:pt x="0" y="5854746"/>
                          </a:cubicBezTo>
                          <a:cubicBezTo>
                            <a:pt x="12498" y="5710913"/>
                            <a:pt x="-11685" y="5416393"/>
                            <a:pt x="0" y="5211971"/>
                          </a:cubicBezTo>
                          <a:cubicBezTo>
                            <a:pt x="11685" y="5007550"/>
                            <a:pt x="13715" y="4765993"/>
                            <a:pt x="0" y="4639901"/>
                          </a:cubicBezTo>
                          <a:cubicBezTo>
                            <a:pt x="-13715" y="4513809"/>
                            <a:pt x="-19093" y="4220229"/>
                            <a:pt x="0" y="4067832"/>
                          </a:cubicBezTo>
                          <a:cubicBezTo>
                            <a:pt x="19093" y="3915435"/>
                            <a:pt x="14851" y="3654551"/>
                            <a:pt x="0" y="3354352"/>
                          </a:cubicBezTo>
                          <a:cubicBezTo>
                            <a:pt x="-14851" y="3054153"/>
                            <a:pt x="10210" y="3010523"/>
                            <a:pt x="0" y="2852987"/>
                          </a:cubicBezTo>
                          <a:cubicBezTo>
                            <a:pt x="-10210" y="2695452"/>
                            <a:pt x="781" y="2554243"/>
                            <a:pt x="0" y="2422328"/>
                          </a:cubicBezTo>
                          <a:cubicBezTo>
                            <a:pt x="-781" y="2290413"/>
                            <a:pt x="22829" y="1885121"/>
                            <a:pt x="0" y="1708848"/>
                          </a:cubicBezTo>
                          <a:cubicBezTo>
                            <a:pt x="-22829" y="1532575"/>
                            <a:pt x="19285" y="1387416"/>
                            <a:pt x="0" y="1207484"/>
                          </a:cubicBezTo>
                          <a:cubicBezTo>
                            <a:pt x="-19285" y="1027552"/>
                            <a:pt x="8297" y="826889"/>
                            <a:pt x="0" y="706119"/>
                          </a:cubicBezTo>
                          <a:cubicBezTo>
                            <a:pt x="-8297" y="585350"/>
                            <a:pt x="13129" y="313136"/>
                            <a:pt x="0" y="76200"/>
                          </a:cubicBezTo>
                        </a:path>
                        <a:path w="609600" h="7222923" fill="none" stroke="0" extrusionOk="0">
                          <a:moveTo>
                            <a:pt x="609600" y="76200"/>
                          </a:moveTo>
                          <a:cubicBezTo>
                            <a:pt x="618979" y="124393"/>
                            <a:pt x="461754" y="143241"/>
                            <a:pt x="304800" y="152400"/>
                          </a:cubicBezTo>
                          <a:cubicBezTo>
                            <a:pt x="133076" y="152513"/>
                            <a:pt x="-3563" y="124406"/>
                            <a:pt x="0" y="76200"/>
                          </a:cubicBezTo>
                          <a:cubicBezTo>
                            <a:pt x="567" y="22222"/>
                            <a:pt x="113128" y="4558"/>
                            <a:pt x="304800" y="0"/>
                          </a:cubicBezTo>
                          <a:cubicBezTo>
                            <a:pt x="476619" y="2060"/>
                            <a:pt x="610906" y="32414"/>
                            <a:pt x="609600" y="76200"/>
                          </a:cubicBezTo>
                          <a:cubicBezTo>
                            <a:pt x="588281" y="364592"/>
                            <a:pt x="582177" y="684997"/>
                            <a:pt x="609600" y="860385"/>
                          </a:cubicBezTo>
                          <a:cubicBezTo>
                            <a:pt x="637023" y="1035774"/>
                            <a:pt x="591663" y="1180745"/>
                            <a:pt x="609600" y="1291044"/>
                          </a:cubicBezTo>
                          <a:cubicBezTo>
                            <a:pt x="627537" y="1401343"/>
                            <a:pt x="615066" y="1707363"/>
                            <a:pt x="609600" y="1933819"/>
                          </a:cubicBezTo>
                          <a:cubicBezTo>
                            <a:pt x="604134" y="2160275"/>
                            <a:pt x="610409" y="2448579"/>
                            <a:pt x="609600" y="2718005"/>
                          </a:cubicBezTo>
                          <a:cubicBezTo>
                            <a:pt x="608791" y="2987431"/>
                            <a:pt x="619436" y="3140576"/>
                            <a:pt x="609600" y="3360779"/>
                          </a:cubicBezTo>
                          <a:cubicBezTo>
                            <a:pt x="599764" y="3580982"/>
                            <a:pt x="586941" y="3865810"/>
                            <a:pt x="609600" y="4144965"/>
                          </a:cubicBezTo>
                          <a:cubicBezTo>
                            <a:pt x="632259" y="4424120"/>
                            <a:pt x="613469" y="4550866"/>
                            <a:pt x="609600" y="4787739"/>
                          </a:cubicBezTo>
                          <a:cubicBezTo>
                            <a:pt x="605731" y="5024612"/>
                            <a:pt x="632164" y="5133584"/>
                            <a:pt x="609600" y="5430514"/>
                          </a:cubicBezTo>
                          <a:cubicBezTo>
                            <a:pt x="587036" y="5727444"/>
                            <a:pt x="629992" y="5688747"/>
                            <a:pt x="609600" y="5861173"/>
                          </a:cubicBezTo>
                          <a:cubicBezTo>
                            <a:pt x="589208" y="6033599"/>
                            <a:pt x="622512" y="6223195"/>
                            <a:pt x="609600" y="6433243"/>
                          </a:cubicBezTo>
                          <a:cubicBezTo>
                            <a:pt x="596689" y="6643291"/>
                            <a:pt x="588837" y="6920742"/>
                            <a:pt x="609600" y="7146723"/>
                          </a:cubicBezTo>
                          <a:cubicBezTo>
                            <a:pt x="595199" y="7183780"/>
                            <a:pt x="449949" y="7204364"/>
                            <a:pt x="304800" y="7222923"/>
                          </a:cubicBezTo>
                          <a:cubicBezTo>
                            <a:pt x="127713" y="7223761"/>
                            <a:pt x="-2600" y="7185016"/>
                            <a:pt x="0" y="7146723"/>
                          </a:cubicBezTo>
                          <a:cubicBezTo>
                            <a:pt x="-1019" y="6973334"/>
                            <a:pt x="24411" y="6807317"/>
                            <a:pt x="0" y="6645359"/>
                          </a:cubicBezTo>
                          <a:cubicBezTo>
                            <a:pt x="-24411" y="6483401"/>
                            <a:pt x="-14486" y="6348473"/>
                            <a:pt x="0" y="6073289"/>
                          </a:cubicBezTo>
                          <a:cubicBezTo>
                            <a:pt x="14486" y="5798105"/>
                            <a:pt x="-21500" y="5681106"/>
                            <a:pt x="0" y="5501219"/>
                          </a:cubicBezTo>
                          <a:cubicBezTo>
                            <a:pt x="21500" y="5321332"/>
                            <a:pt x="-11441" y="5231632"/>
                            <a:pt x="0" y="4999855"/>
                          </a:cubicBezTo>
                          <a:cubicBezTo>
                            <a:pt x="11441" y="4768078"/>
                            <a:pt x="20997" y="4602985"/>
                            <a:pt x="0" y="4498491"/>
                          </a:cubicBezTo>
                          <a:cubicBezTo>
                            <a:pt x="-20997" y="4393997"/>
                            <a:pt x="20258" y="4195975"/>
                            <a:pt x="0" y="4067832"/>
                          </a:cubicBezTo>
                          <a:cubicBezTo>
                            <a:pt x="-20258" y="3939689"/>
                            <a:pt x="14472" y="3605544"/>
                            <a:pt x="0" y="3425057"/>
                          </a:cubicBezTo>
                          <a:cubicBezTo>
                            <a:pt x="-14472" y="3244571"/>
                            <a:pt x="12760" y="3056701"/>
                            <a:pt x="0" y="2923692"/>
                          </a:cubicBezTo>
                          <a:cubicBezTo>
                            <a:pt x="-12760" y="2790683"/>
                            <a:pt x="10570" y="2564228"/>
                            <a:pt x="0" y="2210212"/>
                          </a:cubicBezTo>
                          <a:cubicBezTo>
                            <a:pt x="-10570" y="1856196"/>
                            <a:pt x="-8186" y="1893229"/>
                            <a:pt x="0" y="1708848"/>
                          </a:cubicBezTo>
                          <a:cubicBezTo>
                            <a:pt x="8186" y="1524467"/>
                            <a:pt x="8809" y="1456864"/>
                            <a:pt x="0" y="1207484"/>
                          </a:cubicBezTo>
                          <a:cubicBezTo>
                            <a:pt x="-8809" y="958104"/>
                            <a:pt x="3236" y="760543"/>
                            <a:pt x="0" y="635414"/>
                          </a:cubicBezTo>
                          <a:cubicBezTo>
                            <a:pt x="-3236" y="510285"/>
                            <a:pt x="-24793" y="262913"/>
                            <a:pt x="0" y="76200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휴먼매직체" panose="02030504000101010101" pitchFamily="18" charset="-127"/>
                <a:ea typeface="휴먼매직체" panose="02030504000101010101" pitchFamily="18" charset="-127"/>
              </a:endParaRPr>
            </a:p>
          </p:txBody>
        </p:sp>
        <p:sp>
          <p:nvSpPr>
            <p:cNvPr id="117" name="원통형 116">
              <a:extLst>
                <a:ext uri="{FF2B5EF4-FFF2-40B4-BE49-F238E27FC236}">
                  <a16:creationId xmlns:a16="http://schemas.microsoft.com/office/drawing/2014/main" id="{684CBD84-5281-4A47-9A5E-1317D3573599}"/>
                </a:ext>
              </a:extLst>
            </p:cNvPr>
            <p:cNvSpPr/>
            <p:nvPr/>
          </p:nvSpPr>
          <p:spPr>
            <a:xfrm rot="5400000">
              <a:off x="3328392" y="1573751"/>
              <a:ext cx="499607" cy="5729117"/>
            </a:xfrm>
            <a:prstGeom prst="can">
              <a:avLst/>
            </a:prstGeom>
            <a:solidFill>
              <a:srgbClr val="6BBBF1"/>
            </a:solidFill>
            <a:ln>
              <a:noFill/>
              <a:prstDash val="sysDash"/>
              <a:extLst>
                <a:ext uri="{C807C97D-BFC1-408E-A445-0C87EB9F89A2}">
                  <ask:lineSketchStyleProps xmlns:ask="http://schemas.microsoft.com/office/drawing/2018/sketchyshapes" sd="796407153">
                    <a:custGeom>
                      <a:avLst/>
                      <a:gdLst>
                        <a:gd name="connsiteX0" fmla="*/ 0 w 609600"/>
                        <a:gd name="connsiteY0" fmla="*/ 76200 h 6046723"/>
                        <a:gd name="connsiteX1" fmla="*/ 304800 w 609600"/>
                        <a:gd name="connsiteY1" fmla="*/ 152400 h 6046723"/>
                        <a:gd name="connsiteX2" fmla="*/ 609600 w 609600"/>
                        <a:gd name="connsiteY2" fmla="*/ 76200 h 6046723"/>
                        <a:gd name="connsiteX3" fmla="*/ 609600 w 609600"/>
                        <a:gd name="connsiteY3" fmla="*/ 790068 h 6046723"/>
                        <a:gd name="connsiteX4" fmla="*/ 609600 w 609600"/>
                        <a:gd name="connsiteY4" fmla="*/ 1327106 h 6046723"/>
                        <a:gd name="connsiteX5" fmla="*/ 609600 w 609600"/>
                        <a:gd name="connsiteY5" fmla="*/ 1864145 h 6046723"/>
                        <a:gd name="connsiteX6" fmla="*/ 609600 w 609600"/>
                        <a:gd name="connsiteY6" fmla="*/ 2460126 h 6046723"/>
                        <a:gd name="connsiteX7" fmla="*/ 609600 w 609600"/>
                        <a:gd name="connsiteY7" fmla="*/ 3056108 h 6046723"/>
                        <a:gd name="connsiteX8" fmla="*/ 609600 w 609600"/>
                        <a:gd name="connsiteY8" fmla="*/ 3828919 h 6046723"/>
                        <a:gd name="connsiteX9" fmla="*/ 609600 w 609600"/>
                        <a:gd name="connsiteY9" fmla="*/ 4601730 h 6046723"/>
                        <a:gd name="connsiteX10" fmla="*/ 609600 w 609600"/>
                        <a:gd name="connsiteY10" fmla="*/ 5138769 h 6046723"/>
                        <a:gd name="connsiteX11" fmla="*/ 609600 w 609600"/>
                        <a:gd name="connsiteY11" fmla="*/ 5970523 h 6046723"/>
                        <a:gd name="connsiteX12" fmla="*/ 304800 w 609600"/>
                        <a:gd name="connsiteY12" fmla="*/ 6046723 h 6046723"/>
                        <a:gd name="connsiteX13" fmla="*/ 0 w 609600"/>
                        <a:gd name="connsiteY13" fmla="*/ 5970523 h 6046723"/>
                        <a:gd name="connsiteX14" fmla="*/ 0 w 609600"/>
                        <a:gd name="connsiteY14" fmla="*/ 5315598 h 6046723"/>
                        <a:gd name="connsiteX15" fmla="*/ 0 w 609600"/>
                        <a:gd name="connsiteY15" fmla="*/ 4601730 h 6046723"/>
                        <a:gd name="connsiteX16" fmla="*/ 0 w 609600"/>
                        <a:gd name="connsiteY16" fmla="*/ 3828919 h 6046723"/>
                        <a:gd name="connsiteX17" fmla="*/ 0 w 609600"/>
                        <a:gd name="connsiteY17" fmla="*/ 3173994 h 6046723"/>
                        <a:gd name="connsiteX18" fmla="*/ 0 w 609600"/>
                        <a:gd name="connsiteY18" fmla="*/ 2636956 h 6046723"/>
                        <a:gd name="connsiteX19" fmla="*/ 0 w 609600"/>
                        <a:gd name="connsiteY19" fmla="*/ 2040974 h 6046723"/>
                        <a:gd name="connsiteX20" fmla="*/ 0 w 609600"/>
                        <a:gd name="connsiteY20" fmla="*/ 1444993 h 6046723"/>
                        <a:gd name="connsiteX21" fmla="*/ 0 w 609600"/>
                        <a:gd name="connsiteY21" fmla="*/ 790068 h 6046723"/>
                        <a:gd name="connsiteX22" fmla="*/ 0 w 609600"/>
                        <a:gd name="connsiteY22" fmla="*/ 76200 h 6046723"/>
                        <a:gd name="connsiteX0" fmla="*/ 0 w 609600"/>
                        <a:gd name="connsiteY0" fmla="*/ 76200 h 6046723"/>
                        <a:gd name="connsiteX1" fmla="*/ 304800 w 609600"/>
                        <a:gd name="connsiteY1" fmla="*/ 0 h 6046723"/>
                        <a:gd name="connsiteX2" fmla="*/ 609600 w 609600"/>
                        <a:gd name="connsiteY2" fmla="*/ 76200 h 6046723"/>
                        <a:gd name="connsiteX3" fmla="*/ 304800 w 609600"/>
                        <a:gd name="connsiteY3" fmla="*/ 152400 h 6046723"/>
                        <a:gd name="connsiteX4" fmla="*/ 0 w 609600"/>
                        <a:gd name="connsiteY4" fmla="*/ 76200 h 6046723"/>
                        <a:gd name="connsiteX0" fmla="*/ 609600 w 609600"/>
                        <a:gd name="connsiteY0" fmla="*/ 76200 h 6046723"/>
                        <a:gd name="connsiteX1" fmla="*/ 304800 w 609600"/>
                        <a:gd name="connsiteY1" fmla="*/ 152400 h 6046723"/>
                        <a:gd name="connsiteX2" fmla="*/ 0 w 609600"/>
                        <a:gd name="connsiteY2" fmla="*/ 76200 h 6046723"/>
                        <a:gd name="connsiteX3" fmla="*/ 304800 w 609600"/>
                        <a:gd name="connsiteY3" fmla="*/ 0 h 6046723"/>
                        <a:gd name="connsiteX4" fmla="*/ 609600 w 609600"/>
                        <a:gd name="connsiteY4" fmla="*/ 76200 h 6046723"/>
                        <a:gd name="connsiteX5" fmla="*/ 609600 w 609600"/>
                        <a:gd name="connsiteY5" fmla="*/ 554295 h 6046723"/>
                        <a:gd name="connsiteX6" fmla="*/ 609600 w 609600"/>
                        <a:gd name="connsiteY6" fmla="*/ 1268163 h 6046723"/>
                        <a:gd name="connsiteX7" fmla="*/ 609600 w 609600"/>
                        <a:gd name="connsiteY7" fmla="*/ 1864145 h 6046723"/>
                        <a:gd name="connsiteX8" fmla="*/ 609600 w 609600"/>
                        <a:gd name="connsiteY8" fmla="*/ 2460126 h 6046723"/>
                        <a:gd name="connsiteX9" fmla="*/ 609600 w 609600"/>
                        <a:gd name="connsiteY9" fmla="*/ 3232937 h 6046723"/>
                        <a:gd name="connsiteX10" fmla="*/ 609600 w 609600"/>
                        <a:gd name="connsiteY10" fmla="*/ 3828919 h 6046723"/>
                        <a:gd name="connsiteX11" fmla="*/ 609600 w 609600"/>
                        <a:gd name="connsiteY11" fmla="*/ 4424901 h 6046723"/>
                        <a:gd name="connsiteX12" fmla="*/ 609600 w 609600"/>
                        <a:gd name="connsiteY12" fmla="*/ 5079825 h 6046723"/>
                        <a:gd name="connsiteX13" fmla="*/ 609600 w 609600"/>
                        <a:gd name="connsiteY13" fmla="*/ 5970523 h 6046723"/>
                        <a:gd name="connsiteX14" fmla="*/ 304800 w 609600"/>
                        <a:gd name="connsiteY14" fmla="*/ 6046723 h 6046723"/>
                        <a:gd name="connsiteX15" fmla="*/ 0 w 609600"/>
                        <a:gd name="connsiteY15" fmla="*/ 5970523 h 6046723"/>
                        <a:gd name="connsiteX16" fmla="*/ 0 w 609600"/>
                        <a:gd name="connsiteY16" fmla="*/ 5197712 h 6046723"/>
                        <a:gd name="connsiteX17" fmla="*/ 0 w 609600"/>
                        <a:gd name="connsiteY17" fmla="*/ 4542787 h 6046723"/>
                        <a:gd name="connsiteX18" fmla="*/ 0 w 609600"/>
                        <a:gd name="connsiteY18" fmla="*/ 3946805 h 6046723"/>
                        <a:gd name="connsiteX19" fmla="*/ 0 w 609600"/>
                        <a:gd name="connsiteY19" fmla="*/ 3232937 h 6046723"/>
                        <a:gd name="connsiteX20" fmla="*/ 0 w 609600"/>
                        <a:gd name="connsiteY20" fmla="*/ 2754842 h 6046723"/>
                        <a:gd name="connsiteX21" fmla="*/ 0 w 609600"/>
                        <a:gd name="connsiteY21" fmla="*/ 2217804 h 6046723"/>
                        <a:gd name="connsiteX22" fmla="*/ 0 w 609600"/>
                        <a:gd name="connsiteY22" fmla="*/ 1680766 h 6046723"/>
                        <a:gd name="connsiteX23" fmla="*/ 0 w 609600"/>
                        <a:gd name="connsiteY23" fmla="*/ 1143727 h 6046723"/>
                        <a:gd name="connsiteX24" fmla="*/ 0 w 609600"/>
                        <a:gd name="connsiteY24" fmla="*/ 665632 h 6046723"/>
                        <a:gd name="connsiteX25" fmla="*/ 0 w 609600"/>
                        <a:gd name="connsiteY25" fmla="*/ 76200 h 60467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</a:cxnLst>
                      <a:rect l="l" t="t" r="r" b="b"/>
                      <a:pathLst>
                        <a:path w="609600" h="6046723" stroke="0" extrusionOk="0">
                          <a:moveTo>
                            <a:pt x="0" y="76200"/>
                          </a:moveTo>
                          <a:cubicBezTo>
                            <a:pt x="-3603" y="106786"/>
                            <a:pt x="145871" y="162709"/>
                            <a:pt x="304800" y="152400"/>
                          </a:cubicBezTo>
                          <a:cubicBezTo>
                            <a:pt x="470091" y="151874"/>
                            <a:pt x="617143" y="112529"/>
                            <a:pt x="609600" y="76200"/>
                          </a:cubicBezTo>
                          <a:cubicBezTo>
                            <a:pt x="584876" y="384498"/>
                            <a:pt x="615992" y="578564"/>
                            <a:pt x="609600" y="790068"/>
                          </a:cubicBezTo>
                          <a:cubicBezTo>
                            <a:pt x="603208" y="1001572"/>
                            <a:pt x="588614" y="1143323"/>
                            <a:pt x="609600" y="1327106"/>
                          </a:cubicBezTo>
                          <a:cubicBezTo>
                            <a:pt x="630586" y="1510889"/>
                            <a:pt x="596932" y="1730828"/>
                            <a:pt x="609600" y="1864145"/>
                          </a:cubicBezTo>
                          <a:cubicBezTo>
                            <a:pt x="622268" y="1997462"/>
                            <a:pt x="589136" y="2278198"/>
                            <a:pt x="609600" y="2460126"/>
                          </a:cubicBezTo>
                          <a:cubicBezTo>
                            <a:pt x="630064" y="2642054"/>
                            <a:pt x="635685" y="2785737"/>
                            <a:pt x="609600" y="3056108"/>
                          </a:cubicBezTo>
                          <a:cubicBezTo>
                            <a:pt x="583515" y="3326479"/>
                            <a:pt x="573210" y="3608640"/>
                            <a:pt x="609600" y="3828919"/>
                          </a:cubicBezTo>
                          <a:cubicBezTo>
                            <a:pt x="645990" y="4049198"/>
                            <a:pt x="604249" y="4308705"/>
                            <a:pt x="609600" y="4601730"/>
                          </a:cubicBezTo>
                          <a:cubicBezTo>
                            <a:pt x="614951" y="4894755"/>
                            <a:pt x="585149" y="4978430"/>
                            <a:pt x="609600" y="5138769"/>
                          </a:cubicBezTo>
                          <a:cubicBezTo>
                            <a:pt x="634051" y="5299108"/>
                            <a:pt x="607032" y="5640663"/>
                            <a:pt x="609600" y="5970523"/>
                          </a:cubicBezTo>
                          <a:cubicBezTo>
                            <a:pt x="609360" y="5980545"/>
                            <a:pt x="493585" y="6059626"/>
                            <a:pt x="304800" y="6046723"/>
                          </a:cubicBezTo>
                          <a:cubicBezTo>
                            <a:pt x="135191" y="6048205"/>
                            <a:pt x="-3878" y="6021140"/>
                            <a:pt x="0" y="5970523"/>
                          </a:cubicBezTo>
                          <a:cubicBezTo>
                            <a:pt x="-2674" y="5655313"/>
                            <a:pt x="-17141" y="5602360"/>
                            <a:pt x="0" y="5315598"/>
                          </a:cubicBezTo>
                          <a:cubicBezTo>
                            <a:pt x="17141" y="5028836"/>
                            <a:pt x="-3920" y="4901339"/>
                            <a:pt x="0" y="4601730"/>
                          </a:cubicBezTo>
                          <a:cubicBezTo>
                            <a:pt x="3920" y="4302121"/>
                            <a:pt x="-24104" y="4092305"/>
                            <a:pt x="0" y="3828919"/>
                          </a:cubicBezTo>
                          <a:cubicBezTo>
                            <a:pt x="24104" y="3565533"/>
                            <a:pt x="2448" y="3337448"/>
                            <a:pt x="0" y="3173994"/>
                          </a:cubicBezTo>
                          <a:cubicBezTo>
                            <a:pt x="-2448" y="3010540"/>
                            <a:pt x="25821" y="2785756"/>
                            <a:pt x="0" y="2636956"/>
                          </a:cubicBezTo>
                          <a:cubicBezTo>
                            <a:pt x="-25821" y="2488156"/>
                            <a:pt x="27810" y="2263608"/>
                            <a:pt x="0" y="2040974"/>
                          </a:cubicBezTo>
                          <a:cubicBezTo>
                            <a:pt x="-27810" y="1818340"/>
                            <a:pt x="23679" y="1628356"/>
                            <a:pt x="0" y="1444993"/>
                          </a:cubicBezTo>
                          <a:cubicBezTo>
                            <a:pt x="-23679" y="1261630"/>
                            <a:pt x="571" y="1086601"/>
                            <a:pt x="0" y="790068"/>
                          </a:cubicBezTo>
                          <a:cubicBezTo>
                            <a:pt x="-571" y="493536"/>
                            <a:pt x="15465" y="249595"/>
                            <a:pt x="0" y="76200"/>
                          </a:cubicBezTo>
                          <a:close/>
                        </a:path>
                        <a:path w="609600" h="6046723" fill="lighten" stroke="0" extrusionOk="0">
                          <a:moveTo>
                            <a:pt x="0" y="76200"/>
                          </a:moveTo>
                          <a:cubicBezTo>
                            <a:pt x="-25053" y="34389"/>
                            <a:pt x="142832" y="-3900"/>
                            <a:pt x="304800" y="0"/>
                          </a:cubicBezTo>
                          <a:cubicBezTo>
                            <a:pt x="472701" y="842"/>
                            <a:pt x="606339" y="35754"/>
                            <a:pt x="609600" y="76200"/>
                          </a:cubicBezTo>
                          <a:cubicBezTo>
                            <a:pt x="623049" y="140428"/>
                            <a:pt x="462445" y="182519"/>
                            <a:pt x="304800" y="152400"/>
                          </a:cubicBezTo>
                          <a:cubicBezTo>
                            <a:pt x="131805" y="149085"/>
                            <a:pt x="-267" y="120879"/>
                            <a:pt x="0" y="76200"/>
                          </a:cubicBezTo>
                          <a:close/>
                        </a:path>
                        <a:path w="609600" h="6046723" fill="none" extrusionOk="0">
                          <a:moveTo>
                            <a:pt x="609600" y="76200"/>
                          </a:moveTo>
                          <a:cubicBezTo>
                            <a:pt x="599508" y="126755"/>
                            <a:pt x="465811" y="151754"/>
                            <a:pt x="304800" y="152400"/>
                          </a:cubicBezTo>
                          <a:cubicBezTo>
                            <a:pt x="134477" y="152613"/>
                            <a:pt x="6603" y="117402"/>
                            <a:pt x="0" y="76200"/>
                          </a:cubicBezTo>
                          <a:cubicBezTo>
                            <a:pt x="11701" y="3806"/>
                            <a:pt x="137202" y="-5101"/>
                            <a:pt x="304800" y="0"/>
                          </a:cubicBezTo>
                          <a:cubicBezTo>
                            <a:pt x="472119" y="-8057"/>
                            <a:pt x="611732" y="32601"/>
                            <a:pt x="609600" y="76200"/>
                          </a:cubicBezTo>
                          <a:cubicBezTo>
                            <a:pt x="589979" y="238299"/>
                            <a:pt x="597878" y="323154"/>
                            <a:pt x="609600" y="554295"/>
                          </a:cubicBezTo>
                          <a:cubicBezTo>
                            <a:pt x="621322" y="785436"/>
                            <a:pt x="584456" y="997930"/>
                            <a:pt x="609600" y="1268163"/>
                          </a:cubicBezTo>
                          <a:cubicBezTo>
                            <a:pt x="634744" y="1538396"/>
                            <a:pt x="636402" y="1734598"/>
                            <a:pt x="609600" y="1864145"/>
                          </a:cubicBezTo>
                          <a:cubicBezTo>
                            <a:pt x="582798" y="1993692"/>
                            <a:pt x="637654" y="2183765"/>
                            <a:pt x="609600" y="2460126"/>
                          </a:cubicBezTo>
                          <a:cubicBezTo>
                            <a:pt x="581546" y="2736487"/>
                            <a:pt x="631004" y="3053505"/>
                            <a:pt x="609600" y="3232937"/>
                          </a:cubicBezTo>
                          <a:cubicBezTo>
                            <a:pt x="588196" y="3412369"/>
                            <a:pt x="584592" y="3690507"/>
                            <a:pt x="609600" y="3828919"/>
                          </a:cubicBezTo>
                          <a:cubicBezTo>
                            <a:pt x="634608" y="3967331"/>
                            <a:pt x="592873" y="4189684"/>
                            <a:pt x="609600" y="4424901"/>
                          </a:cubicBezTo>
                          <a:cubicBezTo>
                            <a:pt x="626327" y="4660118"/>
                            <a:pt x="636117" y="4784835"/>
                            <a:pt x="609600" y="5079825"/>
                          </a:cubicBezTo>
                          <a:cubicBezTo>
                            <a:pt x="583083" y="5374815"/>
                            <a:pt x="578529" y="5678459"/>
                            <a:pt x="609600" y="5970523"/>
                          </a:cubicBezTo>
                          <a:cubicBezTo>
                            <a:pt x="574622" y="6014336"/>
                            <a:pt x="477344" y="6045923"/>
                            <a:pt x="304800" y="6046723"/>
                          </a:cubicBezTo>
                          <a:cubicBezTo>
                            <a:pt x="132437" y="6044947"/>
                            <a:pt x="-4008" y="6012603"/>
                            <a:pt x="0" y="5970523"/>
                          </a:cubicBezTo>
                          <a:cubicBezTo>
                            <a:pt x="-7363" y="5584843"/>
                            <a:pt x="-755" y="5510760"/>
                            <a:pt x="0" y="5197712"/>
                          </a:cubicBezTo>
                          <a:cubicBezTo>
                            <a:pt x="755" y="4884664"/>
                            <a:pt x="30277" y="4739076"/>
                            <a:pt x="0" y="4542787"/>
                          </a:cubicBezTo>
                          <a:cubicBezTo>
                            <a:pt x="-30277" y="4346499"/>
                            <a:pt x="27447" y="4116421"/>
                            <a:pt x="0" y="3946805"/>
                          </a:cubicBezTo>
                          <a:cubicBezTo>
                            <a:pt x="-27447" y="3777189"/>
                            <a:pt x="25459" y="3391524"/>
                            <a:pt x="0" y="3232937"/>
                          </a:cubicBezTo>
                          <a:cubicBezTo>
                            <a:pt x="-25459" y="3074350"/>
                            <a:pt x="9199" y="2937644"/>
                            <a:pt x="0" y="2754842"/>
                          </a:cubicBezTo>
                          <a:cubicBezTo>
                            <a:pt x="-9199" y="2572040"/>
                            <a:pt x="18695" y="2471978"/>
                            <a:pt x="0" y="2217804"/>
                          </a:cubicBezTo>
                          <a:cubicBezTo>
                            <a:pt x="-18695" y="1963630"/>
                            <a:pt x="-26749" y="1808920"/>
                            <a:pt x="0" y="1680766"/>
                          </a:cubicBezTo>
                          <a:cubicBezTo>
                            <a:pt x="26749" y="1552612"/>
                            <a:pt x="-4464" y="1366966"/>
                            <a:pt x="0" y="1143727"/>
                          </a:cubicBezTo>
                          <a:cubicBezTo>
                            <a:pt x="4464" y="920488"/>
                            <a:pt x="13676" y="792670"/>
                            <a:pt x="0" y="665632"/>
                          </a:cubicBezTo>
                          <a:cubicBezTo>
                            <a:pt x="-13676" y="538594"/>
                            <a:pt x="2197" y="367858"/>
                            <a:pt x="0" y="76200"/>
                          </a:cubicBezTo>
                        </a:path>
                        <a:path w="609600" h="6046723" fill="none" stroke="0" extrusionOk="0">
                          <a:moveTo>
                            <a:pt x="609600" y="76200"/>
                          </a:moveTo>
                          <a:cubicBezTo>
                            <a:pt x="629382" y="122372"/>
                            <a:pt x="504032" y="160211"/>
                            <a:pt x="304800" y="152400"/>
                          </a:cubicBezTo>
                          <a:cubicBezTo>
                            <a:pt x="131150" y="154128"/>
                            <a:pt x="1515" y="121307"/>
                            <a:pt x="0" y="76200"/>
                          </a:cubicBezTo>
                          <a:cubicBezTo>
                            <a:pt x="11290" y="36691"/>
                            <a:pt x="144729" y="-10996"/>
                            <a:pt x="304800" y="0"/>
                          </a:cubicBezTo>
                          <a:cubicBezTo>
                            <a:pt x="470259" y="-1923"/>
                            <a:pt x="600587" y="38877"/>
                            <a:pt x="609600" y="76200"/>
                          </a:cubicBezTo>
                          <a:cubicBezTo>
                            <a:pt x="613512" y="371529"/>
                            <a:pt x="599503" y="374878"/>
                            <a:pt x="609600" y="672182"/>
                          </a:cubicBezTo>
                          <a:cubicBezTo>
                            <a:pt x="619697" y="969486"/>
                            <a:pt x="620851" y="1089215"/>
                            <a:pt x="609600" y="1386050"/>
                          </a:cubicBezTo>
                          <a:cubicBezTo>
                            <a:pt x="598349" y="1682885"/>
                            <a:pt x="602926" y="1766567"/>
                            <a:pt x="609600" y="1982031"/>
                          </a:cubicBezTo>
                          <a:cubicBezTo>
                            <a:pt x="616274" y="2197495"/>
                            <a:pt x="622079" y="2339463"/>
                            <a:pt x="609600" y="2460126"/>
                          </a:cubicBezTo>
                          <a:cubicBezTo>
                            <a:pt x="597121" y="2580790"/>
                            <a:pt x="595553" y="2911668"/>
                            <a:pt x="609600" y="3173994"/>
                          </a:cubicBezTo>
                          <a:cubicBezTo>
                            <a:pt x="623647" y="3436320"/>
                            <a:pt x="604189" y="3711974"/>
                            <a:pt x="609600" y="3887862"/>
                          </a:cubicBezTo>
                          <a:cubicBezTo>
                            <a:pt x="615011" y="4063750"/>
                            <a:pt x="580196" y="4221521"/>
                            <a:pt x="609600" y="4483844"/>
                          </a:cubicBezTo>
                          <a:cubicBezTo>
                            <a:pt x="639004" y="4746167"/>
                            <a:pt x="611969" y="4841046"/>
                            <a:pt x="609600" y="5138769"/>
                          </a:cubicBezTo>
                          <a:cubicBezTo>
                            <a:pt x="607231" y="5436492"/>
                            <a:pt x="571300" y="5592430"/>
                            <a:pt x="609600" y="5970523"/>
                          </a:cubicBezTo>
                          <a:cubicBezTo>
                            <a:pt x="618601" y="6017965"/>
                            <a:pt x="463506" y="6029062"/>
                            <a:pt x="304800" y="6046723"/>
                          </a:cubicBezTo>
                          <a:cubicBezTo>
                            <a:pt x="134179" y="6047598"/>
                            <a:pt x="-8042" y="6018670"/>
                            <a:pt x="0" y="5970523"/>
                          </a:cubicBezTo>
                          <a:cubicBezTo>
                            <a:pt x="31047" y="5758061"/>
                            <a:pt x="-30210" y="5591428"/>
                            <a:pt x="0" y="5256655"/>
                          </a:cubicBezTo>
                          <a:cubicBezTo>
                            <a:pt x="30210" y="4921882"/>
                            <a:pt x="-5092" y="4886268"/>
                            <a:pt x="0" y="4601730"/>
                          </a:cubicBezTo>
                          <a:cubicBezTo>
                            <a:pt x="5092" y="4317192"/>
                            <a:pt x="-13669" y="4319596"/>
                            <a:pt x="0" y="4064692"/>
                          </a:cubicBezTo>
                          <a:cubicBezTo>
                            <a:pt x="13669" y="3809788"/>
                            <a:pt x="-25823" y="3623520"/>
                            <a:pt x="0" y="3350824"/>
                          </a:cubicBezTo>
                          <a:cubicBezTo>
                            <a:pt x="25823" y="3078128"/>
                            <a:pt x="3519" y="3004610"/>
                            <a:pt x="0" y="2695899"/>
                          </a:cubicBezTo>
                          <a:cubicBezTo>
                            <a:pt x="-3519" y="2387189"/>
                            <a:pt x="34602" y="2275515"/>
                            <a:pt x="0" y="1982031"/>
                          </a:cubicBezTo>
                          <a:cubicBezTo>
                            <a:pt x="-34602" y="1688547"/>
                            <a:pt x="32325" y="1460296"/>
                            <a:pt x="0" y="1268163"/>
                          </a:cubicBezTo>
                          <a:cubicBezTo>
                            <a:pt x="-32325" y="1076030"/>
                            <a:pt x="-4922" y="980648"/>
                            <a:pt x="0" y="731125"/>
                          </a:cubicBezTo>
                          <a:cubicBezTo>
                            <a:pt x="4922" y="481602"/>
                            <a:pt x="-30366" y="389486"/>
                            <a:pt x="0" y="76200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휴먼매직체" panose="02030504000101010101" pitchFamily="18" charset="-127"/>
                <a:ea typeface="휴먼매직체" panose="02030504000101010101" pitchFamily="18" charset="-127"/>
              </a:endParaRPr>
            </a:p>
          </p:txBody>
        </p:sp>
        <p:sp>
          <p:nvSpPr>
            <p:cNvPr id="118" name="원통형 117">
              <a:extLst>
                <a:ext uri="{FF2B5EF4-FFF2-40B4-BE49-F238E27FC236}">
                  <a16:creationId xmlns:a16="http://schemas.microsoft.com/office/drawing/2014/main" id="{FE73CAB3-7994-4FDB-9517-14E69487F21D}"/>
                </a:ext>
              </a:extLst>
            </p:cNvPr>
            <p:cNvSpPr/>
            <p:nvPr/>
          </p:nvSpPr>
          <p:spPr>
            <a:xfrm rot="5400000">
              <a:off x="3761634" y="1596873"/>
              <a:ext cx="499607" cy="6610246"/>
            </a:xfrm>
            <a:prstGeom prst="can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  <a:prstDash val="sysDash"/>
              <a:extLst>
                <a:ext uri="{C807C97D-BFC1-408E-A445-0C87EB9F89A2}">
                  <ask:lineSketchStyleProps xmlns:ask="http://schemas.microsoft.com/office/drawing/2018/sketchyshapes" sd="2818086853">
                    <a:custGeom>
                      <a:avLst/>
                      <a:gdLst>
                        <a:gd name="connsiteX0" fmla="*/ 0 w 609600"/>
                        <a:gd name="connsiteY0" fmla="*/ 76200 h 6976699"/>
                        <a:gd name="connsiteX1" fmla="*/ 304800 w 609600"/>
                        <a:gd name="connsiteY1" fmla="*/ 152400 h 6976699"/>
                        <a:gd name="connsiteX2" fmla="*/ 609600 w 609600"/>
                        <a:gd name="connsiteY2" fmla="*/ 76200 h 6976699"/>
                        <a:gd name="connsiteX3" fmla="*/ 609600 w 609600"/>
                        <a:gd name="connsiteY3" fmla="*/ 895116 h 6976699"/>
                        <a:gd name="connsiteX4" fmla="*/ 609600 w 609600"/>
                        <a:gd name="connsiteY4" fmla="*/ 1714032 h 6976699"/>
                        <a:gd name="connsiteX5" fmla="*/ 609600 w 609600"/>
                        <a:gd name="connsiteY5" fmla="*/ 2396462 h 6976699"/>
                        <a:gd name="connsiteX6" fmla="*/ 609600 w 609600"/>
                        <a:gd name="connsiteY6" fmla="*/ 3215378 h 6976699"/>
                        <a:gd name="connsiteX7" fmla="*/ 609600 w 609600"/>
                        <a:gd name="connsiteY7" fmla="*/ 3829564 h 6976699"/>
                        <a:gd name="connsiteX8" fmla="*/ 609600 w 609600"/>
                        <a:gd name="connsiteY8" fmla="*/ 4580237 h 6976699"/>
                        <a:gd name="connsiteX9" fmla="*/ 609600 w 609600"/>
                        <a:gd name="connsiteY9" fmla="*/ 5194424 h 6976699"/>
                        <a:gd name="connsiteX10" fmla="*/ 609600 w 609600"/>
                        <a:gd name="connsiteY10" fmla="*/ 5945097 h 6976699"/>
                        <a:gd name="connsiteX11" fmla="*/ 609600 w 609600"/>
                        <a:gd name="connsiteY11" fmla="*/ 6900499 h 6976699"/>
                        <a:gd name="connsiteX12" fmla="*/ 304800 w 609600"/>
                        <a:gd name="connsiteY12" fmla="*/ 6976699 h 6976699"/>
                        <a:gd name="connsiteX13" fmla="*/ 0 w 609600"/>
                        <a:gd name="connsiteY13" fmla="*/ 6900499 h 6976699"/>
                        <a:gd name="connsiteX14" fmla="*/ 0 w 609600"/>
                        <a:gd name="connsiteY14" fmla="*/ 6081583 h 6976699"/>
                        <a:gd name="connsiteX15" fmla="*/ 0 w 609600"/>
                        <a:gd name="connsiteY15" fmla="*/ 5467396 h 6976699"/>
                        <a:gd name="connsiteX16" fmla="*/ 0 w 609600"/>
                        <a:gd name="connsiteY16" fmla="*/ 4989695 h 6976699"/>
                        <a:gd name="connsiteX17" fmla="*/ 0 w 609600"/>
                        <a:gd name="connsiteY17" fmla="*/ 4170779 h 6976699"/>
                        <a:gd name="connsiteX18" fmla="*/ 0 w 609600"/>
                        <a:gd name="connsiteY18" fmla="*/ 3693078 h 6976699"/>
                        <a:gd name="connsiteX19" fmla="*/ 0 w 609600"/>
                        <a:gd name="connsiteY19" fmla="*/ 3078892 h 6976699"/>
                        <a:gd name="connsiteX20" fmla="*/ 0 w 609600"/>
                        <a:gd name="connsiteY20" fmla="*/ 2464705 h 6976699"/>
                        <a:gd name="connsiteX21" fmla="*/ 0 w 609600"/>
                        <a:gd name="connsiteY21" fmla="*/ 1645789 h 6976699"/>
                        <a:gd name="connsiteX22" fmla="*/ 0 w 609600"/>
                        <a:gd name="connsiteY22" fmla="*/ 1099845 h 6976699"/>
                        <a:gd name="connsiteX23" fmla="*/ 0 w 609600"/>
                        <a:gd name="connsiteY23" fmla="*/ 76200 h 6976699"/>
                        <a:gd name="connsiteX0" fmla="*/ 0 w 609600"/>
                        <a:gd name="connsiteY0" fmla="*/ 76200 h 6976699"/>
                        <a:gd name="connsiteX1" fmla="*/ 304800 w 609600"/>
                        <a:gd name="connsiteY1" fmla="*/ 0 h 6976699"/>
                        <a:gd name="connsiteX2" fmla="*/ 609600 w 609600"/>
                        <a:gd name="connsiteY2" fmla="*/ 76200 h 6976699"/>
                        <a:gd name="connsiteX3" fmla="*/ 304800 w 609600"/>
                        <a:gd name="connsiteY3" fmla="*/ 152400 h 6976699"/>
                        <a:gd name="connsiteX4" fmla="*/ 0 w 609600"/>
                        <a:gd name="connsiteY4" fmla="*/ 76200 h 6976699"/>
                        <a:gd name="connsiteX0" fmla="*/ 609600 w 609600"/>
                        <a:gd name="connsiteY0" fmla="*/ 76200 h 6976699"/>
                        <a:gd name="connsiteX1" fmla="*/ 304800 w 609600"/>
                        <a:gd name="connsiteY1" fmla="*/ 152400 h 6976699"/>
                        <a:gd name="connsiteX2" fmla="*/ 0 w 609600"/>
                        <a:gd name="connsiteY2" fmla="*/ 76200 h 6976699"/>
                        <a:gd name="connsiteX3" fmla="*/ 304800 w 609600"/>
                        <a:gd name="connsiteY3" fmla="*/ 0 h 6976699"/>
                        <a:gd name="connsiteX4" fmla="*/ 609600 w 609600"/>
                        <a:gd name="connsiteY4" fmla="*/ 76200 h 6976699"/>
                        <a:gd name="connsiteX5" fmla="*/ 609600 w 609600"/>
                        <a:gd name="connsiteY5" fmla="*/ 826873 h 6976699"/>
                        <a:gd name="connsiteX6" fmla="*/ 609600 w 609600"/>
                        <a:gd name="connsiteY6" fmla="*/ 1372817 h 6976699"/>
                        <a:gd name="connsiteX7" fmla="*/ 609600 w 609600"/>
                        <a:gd name="connsiteY7" fmla="*/ 1850518 h 6976699"/>
                        <a:gd name="connsiteX8" fmla="*/ 609600 w 609600"/>
                        <a:gd name="connsiteY8" fmla="*/ 2532948 h 6976699"/>
                        <a:gd name="connsiteX9" fmla="*/ 609600 w 609600"/>
                        <a:gd name="connsiteY9" fmla="*/ 3215378 h 6976699"/>
                        <a:gd name="connsiteX10" fmla="*/ 609600 w 609600"/>
                        <a:gd name="connsiteY10" fmla="*/ 3761321 h 6976699"/>
                        <a:gd name="connsiteX11" fmla="*/ 609600 w 609600"/>
                        <a:gd name="connsiteY11" fmla="*/ 4239022 h 6976699"/>
                        <a:gd name="connsiteX12" fmla="*/ 609600 w 609600"/>
                        <a:gd name="connsiteY12" fmla="*/ 4921452 h 6976699"/>
                        <a:gd name="connsiteX13" fmla="*/ 609600 w 609600"/>
                        <a:gd name="connsiteY13" fmla="*/ 5672125 h 6976699"/>
                        <a:gd name="connsiteX14" fmla="*/ 609600 w 609600"/>
                        <a:gd name="connsiteY14" fmla="*/ 6900499 h 6976699"/>
                        <a:gd name="connsiteX15" fmla="*/ 304800 w 609600"/>
                        <a:gd name="connsiteY15" fmla="*/ 6976699 h 6976699"/>
                        <a:gd name="connsiteX16" fmla="*/ 0 w 609600"/>
                        <a:gd name="connsiteY16" fmla="*/ 6900499 h 6976699"/>
                        <a:gd name="connsiteX17" fmla="*/ 0 w 609600"/>
                        <a:gd name="connsiteY17" fmla="*/ 6354555 h 6976699"/>
                        <a:gd name="connsiteX18" fmla="*/ 0 w 609600"/>
                        <a:gd name="connsiteY18" fmla="*/ 5672125 h 6976699"/>
                        <a:gd name="connsiteX19" fmla="*/ 0 w 609600"/>
                        <a:gd name="connsiteY19" fmla="*/ 5057938 h 6976699"/>
                        <a:gd name="connsiteX20" fmla="*/ 0 w 609600"/>
                        <a:gd name="connsiteY20" fmla="*/ 4307265 h 6976699"/>
                        <a:gd name="connsiteX21" fmla="*/ 0 w 609600"/>
                        <a:gd name="connsiteY21" fmla="*/ 3693078 h 6976699"/>
                        <a:gd name="connsiteX22" fmla="*/ 0 w 609600"/>
                        <a:gd name="connsiteY22" fmla="*/ 3078892 h 6976699"/>
                        <a:gd name="connsiteX23" fmla="*/ 0 w 609600"/>
                        <a:gd name="connsiteY23" fmla="*/ 2464705 h 6976699"/>
                        <a:gd name="connsiteX24" fmla="*/ 0 w 609600"/>
                        <a:gd name="connsiteY24" fmla="*/ 1714032 h 6976699"/>
                        <a:gd name="connsiteX25" fmla="*/ 0 w 609600"/>
                        <a:gd name="connsiteY25" fmla="*/ 895116 h 6976699"/>
                        <a:gd name="connsiteX26" fmla="*/ 0 w 609600"/>
                        <a:gd name="connsiteY26" fmla="*/ 76200 h 69766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</a:cxnLst>
                      <a:rect l="l" t="t" r="r" b="b"/>
                      <a:pathLst>
                        <a:path w="609600" h="6976699" stroke="0" extrusionOk="0">
                          <a:moveTo>
                            <a:pt x="0" y="76200"/>
                          </a:moveTo>
                          <a:cubicBezTo>
                            <a:pt x="-11660" y="87264"/>
                            <a:pt x="118264" y="176863"/>
                            <a:pt x="304800" y="152400"/>
                          </a:cubicBezTo>
                          <a:cubicBezTo>
                            <a:pt x="466304" y="159050"/>
                            <a:pt x="613062" y="122670"/>
                            <a:pt x="609600" y="76200"/>
                          </a:cubicBezTo>
                          <a:cubicBezTo>
                            <a:pt x="606859" y="260363"/>
                            <a:pt x="639841" y="622988"/>
                            <a:pt x="609600" y="895116"/>
                          </a:cubicBezTo>
                          <a:cubicBezTo>
                            <a:pt x="579359" y="1167244"/>
                            <a:pt x="633020" y="1515329"/>
                            <a:pt x="609600" y="1714032"/>
                          </a:cubicBezTo>
                          <a:cubicBezTo>
                            <a:pt x="586180" y="1912735"/>
                            <a:pt x="628882" y="2208981"/>
                            <a:pt x="609600" y="2396462"/>
                          </a:cubicBezTo>
                          <a:cubicBezTo>
                            <a:pt x="590319" y="2583943"/>
                            <a:pt x="646384" y="2850794"/>
                            <a:pt x="609600" y="3215378"/>
                          </a:cubicBezTo>
                          <a:cubicBezTo>
                            <a:pt x="572816" y="3579962"/>
                            <a:pt x="626866" y="3554505"/>
                            <a:pt x="609600" y="3829564"/>
                          </a:cubicBezTo>
                          <a:cubicBezTo>
                            <a:pt x="592334" y="4104623"/>
                            <a:pt x="633523" y="4392297"/>
                            <a:pt x="609600" y="4580237"/>
                          </a:cubicBezTo>
                          <a:cubicBezTo>
                            <a:pt x="585677" y="4768177"/>
                            <a:pt x="618078" y="4918652"/>
                            <a:pt x="609600" y="5194424"/>
                          </a:cubicBezTo>
                          <a:cubicBezTo>
                            <a:pt x="601122" y="5470196"/>
                            <a:pt x="583119" y="5705532"/>
                            <a:pt x="609600" y="5945097"/>
                          </a:cubicBezTo>
                          <a:cubicBezTo>
                            <a:pt x="636081" y="6184662"/>
                            <a:pt x="621630" y="6562587"/>
                            <a:pt x="609600" y="6900499"/>
                          </a:cubicBezTo>
                          <a:cubicBezTo>
                            <a:pt x="628928" y="6937104"/>
                            <a:pt x="443124" y="6961813"/>
                            <a:pt x="304800" y="6976699"/>
                          </a:cubicBezTo>
                          <a:cubicBezTo>
                            <a:pt x="130991" y="6979165"/>
                            <a:pt x="-1336" y="6940312"/>
                            <a:pt x="0" y="6900499"/>
                          </a:cubicBezTo>
                          <a:cubicBezTo>
                            <a:pt x="40473" y="6634744"/>
                            <a:pt x="-15646" y="6408983"/>
                            <a:pt x="0" y="6081583"/>
                          </a:cubicBezTo>
                          <a:cubicBezTo>
                            <a:pt x="15646" y="5754183"/>
                            <a:pt x="26421" y="5709386"/>
                            <a:pt x="0" y="5467396"/>
                          </a:cubicBezTo>
                          <a:cubicBezTo>
                            <a:pt x="-26421" y="5225406"/>
                            <a:pt x="-12331" y="5218430"/>
                            <a:pt x="0" y="4989695"/>
                          </a:cubicBezTo>
                          <a:cubicBezTo>
                            <a:pt x="12331" y="4760960"/>
                            <a:pt x="17019" y="4413249"/>
                            <a:pt x="0" y="4170779"/>
                          </a:cubicBezTo>
                          <a:cubicBezTo>
                            <a:pt x="-17019" y="3928309"/>
                            <a:pt x="-17013" y="3834279"/>
                            <a:pt x="0" y="3693078"/>
                          </a:cubicBezTo>
                          <a:cubicBezTo>
                            <a:pt x="17013" y="3551877"/>
                            <a:pt x="-27673" y="3348301"/>
                            <a:pt x="0" y="3078892"/>
                          </a:cubicBezTo>
                          <a:cubicBezTo>
                            <a:pt x="27673" y="2809483"/>
                            <a:pt x="-27640" y="2718144"/>
                            <a:pt x="0" y="2464705"/>
                          </a:cubicBezTo>
                          <a:cubicBezTo>
                            <a:pt x="27640" y="2211266"/>
                            <a:pt x="-5561" y="1890871"/>
                            <a:pt x="0" y="1645789"/>
                          </a:cubicBezTo>
                          <a:cubicBezTo>
                            <a:pt x="5561" y="1400707"/>
                            <a:pt x="21868" y="1358757"/>
                            <a:pt x="0" y="1099845"/>
                          </a:cubicBezTo>
                          <a:cubicBezTo>
                            <a:pt x="-21868" y="840933"/>
                            <a:pt x="-39168" y="403917"/>
                            <a:pt x="0" y="76200"/>
                          </a:cubicBezTo>
                          <a:close/>
                        </a:path>
                        <a:path w="609600" h="6976699" fill="lighten" stroke="0" extrusionOk="0">
                          <a:moveTo>
                            <a:pt x="0" y="76200"/>
                          </a:moveTo>
                          <a:cubicBezTo>
                            <a:pt x="-16592" y="50920"/>
                            <a:pt x="142408" y="7111"/>
                            <a:pt x="304800" y="0"/>
                          </a:cubicBezTo>
                          <a:cubicBezTo>
                            <a:pt x="470999" y="-7367"/>
                            <a:pt x="617666" y="29806"/>
                            <a:pt x="609600" y="76200"/>
                          </a:cubicBezTo>
                          <a:cubicBezTo>
                            <a:pt x="633855" y="94389"/>
                            <a:pt x="473823" y="159484"/>
                            <a:pt x="304800" y="152400"/>
                          </a:cubicBezTo>
                          <a:cubicBezTo>
                            <a:pt x="128723" y="158134"/>
                            <a:pt x="5107" y="109160"/>
                            <a:pt x="0" y="76200"/>
                          </a:cubicBezTo>
                          <a:close/>
                        </a:path>
                        <a:path w="609600" h="6976699" fill="none" extrusionOk="0">
                          <a:moveTo>
                            <a:pt x="609600" y="76200"/>
                          </a:moveTo>
                          <a:cubicBezTo>
                            <a:pt x="609927" y="104424"/>
                            <a:pt x="499408" y="138595"/>
                            <a:pt x="304800" y="152400"/>
                          </a:cubicBezTo>
                          <a:cubicBezTo>
                            <a:pt x="129705" y="152863"/>
                            <a:pt x="1795" y="125369"/>
                            <a:pt x="0" y="76200"/>
                          </a:cubicBezTo>
                          <a:cubicBezTo>
                            <a:pt x="-29944" y="42459"/>
                            <a:pt x="138100" y="-20423"/>
                            <a:pt x="304800" y="0"/>
                          </a:cubicBezTo>
                          <a:cubicBezTo>
                            <a:pt x="479882" y="777"/>
                            <a:pt x="603613" y="31989"/>
                            <a:pt x="609600" y="76200"/>
                          </a:cubicBezTo>
                          <a:cubicBezTo>
                            <a:pt x="619497" y="419278"/>
                            <a:pt x="585762" y="485163"/>
                            <a:pt x="609600" y="826873"/>
                          </a:cubicBezTo>
                          <a:cubicBezTo>
                            <a:pt x="633438" y="1168583"/>
                            <a:pt x="626105" y="1163558"/>
                            <a:pt x="609600" y="1372817"/>
                          </a:cubicBezTo>
                          <a:cubicBezTo>
                            <a:pt x="593095" y="1582076"/>
                            <a:pt x="629993" y="1647554"/>
                            <a:pt x="609600" y="1850518"/>
                          </a:cubicBezTo>
                          <a:cubicBezTo>
                            <a:pt x="589207" y="2053482"/>
                            <a:pt x="639446" y="2226536"/>
                            <a:pt x="609600" y="2532948"/>
                          </a:cubicBezTo>
                          <a:cubicBezTo>
                            <a:pt x="579755" y="2839360"/>
                            <a:pt x="634103" y="3004512"/>
                            <a:pt x="609600" y="3215378"/>
                          </a:cubicBezTo>
                          <a:cubicBezTo>
                            <a:pt x="585098" y="3426244"/>
                            <a:pt x="598192" y="3585417"/>
                            <a:pt x="609600" y="3761321"/>
                          </a:cubicBezTo>
                          <a:cubicBezTo>
                            <a:pt x="621008" y="3937225"/>
                            <a:pt x="599556" y="4115604"/>
                            <a:pt x="609600" y="4239022"/>
                          </a:cubicBezTo>
                          <a:cubicBezTo>
                            <a:pt x="619644" y="4362440"/>
                            <a:pt x="607675" y="4754907"/>
                            <a:pt x="609600" y="4921452"/>
                          </a:cubicBezTo>
                          <a:cubicBezTo>
                            <a:pt x="611526" y="5087997"/>
                            <a:pt x="575910" y="5302625"/>
                            <a:pt x="609600" y="5672125"/>
                          </a:cubicBezTo>
                          <a:cubicBezTo>
                            <a:pt x="643290" y="6041625"/>
                            <a:pt x="569642" y="6383836"/>
                            <a:pt x="609600" y="6900499"/>
                          </a:cubicBezTo>
                          <a:cubicBezTo>
                            <a:pt x="585379" y="6942309"/>
                            <a:pt x="478759" y="6986180"/>
                            <a:pt x="304800" y="6976699"/>
                          </a:cubicBezTo>
                          <a:cubicBezTo>
                            <a:pt x="129825" y="6968782"/>
                            <a:pt x="-1650" y="6933916"/>
                            <a:pt x="0" y="6900499"/>
                          </a:cubicBezTo>
                          <a:cubicBezTo>
                            <a:pt x="-20004" y="6632574"/>
                            <a:pt x="-19047" y="6507050"/>
                            <a:pt x="0" y="6354555"/>
                          </a:cubicBezTo>
                          <a:cubicBezTo>
                            <a:pt x="19047" y="6202060"/>
                            <a:pt x="-33515" y="5897953"/>
                            <a:pt x="0" y="5672125"/>
                          </a:cubicBezTo>
                          <a:cubicBezTo>
                            <a:pt x="33515" y="5446297"/>
                            <a:pt x="-29373" y="5267188"/>
                            <a:pt x="0" y="5057938"/>
                          </a:cubicBezTo>
                          <a:cubicBezTo>
                            <a:pt x="29373" y="4848688"/>
                            <a:pt x="-7413" y="4520826"/>
                            <a:pt x="0" y="4307265"/>
                          </a:cubicBezTo>
                          <a:cubicBezTo>
                            <a:pt x="7413" y="4093704"/>
                            <a:pt x="-6011" y="3965898"/>
                            <a:pt x="0" y="3693078"/>
                          </a:cubicBezTo>
                          <a:cubicBezTo>
                            <a:pt x="6011" y="3420258"/>
                            <a:pt x="-11549" y="3278037"/>
                            <a:pt x="0" y="3078892"/>
                          </a:cubicBezTo>
                          <a:cubicBezTo>
                            <a:pt x="11549" y="2879747"/>
                            <a:pt x="-27246" y="2705636"/>
                            <a:pt x="0" y="2464705"/>
                          </a:cubicBezTo>
                          <a:cubicBezTo>
                            <a:pt x="27246" y="2223774"/>
                            <a:pt x="-6947" y="2011671"/>
                            <a:pt x="0" y="1714032"/>
                          </a:cubicBezTo>
                          <a:cubicBezTo>
                            <a:pt x="6947" y="1416393"/>
                            <a:pt x="-11515" y="1289667"/>
                            <a:pt x="0" y="895116"/>
                          </a:cubicBezTo>
                          <a:cubicBezTo>
                            <a:pt x="11515" y="500565"/>
                            <a:pt x="-235" y="463036"/>
                            <a:pt x="0" y="76200"/>
                          </a:cubicBezTo>
                        </a:path>
                        <a:path w="609600" h="6976699" fill="none" stroke="0" extrusionOk="0">
                          <a:moveTo>
                            <a:pt x="609600" y="76200"/>
                          </a:moveTo>
                          <a:cubicBezTo>
                            <a:pt x="611772" y="140696"/>
                            <a:pt x="479239" y="147101"/>
                            <a:pt x="304800" y="152400"/>
                          </a:cubicBezTo>
                          <a:cubicBezTo>
                            <a:pt x="135295" y="162103"/>
                            <a:pt x="-5103" y="117174"/>
                            <a:pt x="0" y="76200"/>
                          </a:cubicBezTo>
                          <a:cubicBezTo>
                            <a:pt x="-13359" y="41753"/>
                            <a:pt x="128810" y="15991"/>
                            <a:pt x="304800" y="0"/>
                          </a:cubicBezTo>
                          <a:cubicBezTo>
                            <a:pt x="469299" y="2311"/>
                            <a:pt x="608237" y="30062"/>
                            <a:pt x="609600" y="76200"/>
                          </a:cubicBezTo>
                          <a:cubicBezTo>
                            <a:pt x="620038" y="195376"/>
                            <a:pt x="622328" y="408761"/>
                            <a:pt x="609600" y="553901"/>
                          </a:cubicBezTo>
                          <a:cubicBezTo>
                            <a:pt x="596872" y="699041"/>
                            <a:pt x="604726" y="1041736"/>
                            <a:pt x="609600" y="1236331"/>
                          </a:cubicBezTo>
                          <a:cubicBezTo>
                            <a:pt x="614475" y="1430926"/>
                            <a:pt x="605083" y="1706122"/>
                            <a:pt x="609600" y="1987004"/>
                          </a:cubicBezTo>
                          <a:cubicBezTo>
                            <a:pt x="614117" y="2267886"/>
                            <a:pt x="627816" y="2324319"/>
                            <a:pt x="609600" y="2601191"/>
                          </a:cubicBezTo>
                          <a:cubicBezTo>
                            <a:pt x="591384" y="2878063"/>
                            <a:pt x="615575" y="2963752"/>
                            <a:pt x="609600" y="3078892"/>
                          </a:cubicBezTo>
                          <a:cubicBezTo>
                            <a:pt x="603625" y="3194032"/>
                            <a:pt x="618513" y="3482338"/>
                            <a:pt x="609600" y="3693078"/>
                          </a:cubicBezTo>
                          <a:cubicBezTo>
                            <a:pt x="600687" y="3903818"/>
                            <a:pt x="588801" y="4071406"/>
                            <a:pt x="609600" y="4307265"/>
                          </a:cubicBezTo>
                          <a:cubicBezTo>
                            <a:pt x="630399" y="4543124"/>
                            <a:pt x="636000" y="4750140"/>
                            <a:pt x="609600" y="5057938"/>
                          </a:cubicBezTo>
                          <a:cubicBezTo>
                            <a:pt x="583200" y="5365736"/>
                            <a:pt x="585055" y="5570849"/>
                            <a:pt x="609600" y="5876854"/>
                          </a:cubicBezTo>
                          <a:cubicBezTo>
                            <a:pt x="634145" y="6182859"/>
                            <a:pt x="636140" y="6416621"/>
                            <a:pt x="609600" y="6900499"/>
                          </a:cubicBezTo>
                          <a:cubicBezTo>
                            <a:pt x="594202" y="6966379"/>
                            <a:pt x="489969" y="6988376"/>
                            <a:pt x="304800" y="6976699"/>
                          </a:cubicBezTo>
                          <a:cubicBezTo>
                            <a:pt x="129069" y="6982578"/>
                            <a:pt x="-1841" y="6937125"/>
                            <a:pt x="0" y="6900499"/>
                          </a:cubicBezTo>
                          <a:cubicBezTo>
                            <a:pt x="34846" y="6639477"/>
                            <a:pt x="19321" y="6347811"/>
                            <a:pt x="0" y="6081583"/>
                          </a:cubicBezTo>
                          <a:cubicBezTo>
                            <a:pt x="-19321" y="5815355"/>
                            <a:pt x="10764" y="5688071"/>
                            <a:pt x="0" y="5467396"/>
                          </a:cubicBezTo>
                          <a:cubicBezTo>
                            <a:pt x="-10764" y="5246721"/>
                            <a:pt x="-5566" y="4911008"/>
                            <a:pt x="0" y="4716723"/>
                          </a:cubicBezTo>
                          <a:cubicBezTo>
                            <a:pt x="5566" y="4522438"/>
                            <a:pt x="-5466" y="4225423"/>
                            <a:pt x="0" y="4102536"/>
                          </a:cubicBezTo>
                          <a:cubicBezTo>
                            <a:pt x="5466" y="3979649"/>
                            <a:pt x="2508" y="3705856"/>
                            <a:pt x="0" y="3420107"/>
                          </a:cubicBezTo>
                          <a:cubicBezTo>
                            <a:pt x="-2508" y="3134358"/>
                            <a:pt x="-13119" y="2905829"/>
                            <a:pt x="0" y="2737677"/>
                          </a:cubicBezTo>
                          <a:cubicBezTo>
                            <a:pt x="13119" y="2569525"/>
                            <a:pt x="-14422" y="2154168"/>
                            <a:pt x="0" y="1987004"/>
                          </a:cubicBezTo>
                          <a:cubicBezTo>
                            <a:pt x="14422" y="1819840"/>
                            <a:pt x="-19975" y="1628107"/>
                            <a:pt x="0" y="1372817"/>
                          </a:cubicBezTo>
                          <a:cubicBezTo>
                            <a:pt x="19975" y="1117527"/>
                            <a:pt x="9779" y="1043266"/>
                            <a:pt x="0" y="758630"/>
                          </a:cubicBezTo>
                          <a:cubicBezTo>
                            <a:pt x="-9779" y="473994"/>
                            <a:pt x="19590" y="349672"/>
                            <a:pt x="0" y="76200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휴먼매직체" panose="02030504000101010101" pitchFamily="18" charset="-127"/>
                <a:ea typeface="휴먼매직체" panose="02030504000101010101" pitchFamily="18" charset="-127"/>
              </a:endParaRPr>
            </a:p>
          </p:txBody>
        </p:sp>
        <p:sp>
          <p:nvSpPr>
            <p:cNvPr id="119" name="원통형 118">
              <a:extLst>
                <a:ext uri="{FF2B5EF4-FFF2-40B4-BE49-F238E27FC236}">
                  <a16:creationId xmlns:a16="http://schemas.microsoft.com/office/drawing/2014/main" id="{48DC0F54-8878-4FBE-91A3-FC667624FD58}"/>
                </a:ext>
              </a:extLst>
            </p:cNvPr>
            <p:cNvSpPr/>
            <p:nvPr/>
          </p:nvSpPr>
          <p:spPr>
            <a:xfrm rot="5400000">
              <a:off x="3280496" y="1131205"/>
              <a:ext cx="499607" cy="5647961"/>
            </a:xfrm>
            <a:prstGeom prst="can">
              <a:avLst/>
            </a:prstGeom>
            <a:solidFill>
              <a:srgbClr val="6BBBF1"/>
            </a:solidFill>
            <a:ln>
              <a:noFill/>
              <a:prstDash val="sysDash"/>
              <a:extLst>
                <a:ext uri="{C807C97D-BFC1-408E-A445-0C87EB9F89A2}">
                  <ask:lineSketchStyleProps xmlns:ask="http://schemas.microsoft.com/office/drawing/2018/sketchyshapes" sd="3055632534">
                    <a:custGeom>
                      <a:avLst/>
                      <a:gdLst>
                        <a:gd name="connsiteX0" fmla="*/ 0 w 609600"/>
                        <a:gd name="connsiteY0" fmla="*/ 76200 h 5961068"/>
                        <a:gd name="connsiteX1" fmla="*/ 304800 w 609600"/>
                        <a:gd name="connsiteY1" fmla="*/ 152400 h 5961068"/>
                        <a:gd name="connsiteX2" fmla="*/ 609600 w 609600"/>
                        <a:gd name="connsiteY2" fmla="*/ 76200 h 5961068"/>
                        <a:gd name="connsiteX3" fmla="*/ 609600 w 609600"/>
                        <a:gd name="connsiteY3" fmla="*/ 547348 h 5961068"/>
                        <a:gd name="connsiteX4" fmla="*/ 609600 w 609600"/>
                        <a:gd name="connsiteY4" fmla="*/ 1134668 h 5961068"/>
                        <a:gd name="connsiteX5" fmla="*/ 609600 w 609600"/>
                        <a:gd name="connsiteY5" fmla="*/ 1605816 h 5961068"/>
                        <a:gd name="connsiteX6" fmla="*/ 609600 w 609600"/>
                        <a:gd name="connsiteY6" fmla="*/ 2193137 h 5961068"/>
                        <a:gd name="connsiteX7" fmla="*/ 609600 w 609600"/>
                        <a:gd name="connsiteY7" fmla="*/ 2954718 h 5961068"/>
                        <a:gd name="connsiteX8" fmla="*/ 609600 w 609600"/>
                        <a:gd name="connsiteY8" fmla="*/ 3542039 h 5961068"/>
                        <a:gd name="connsiteX9" fmla="*/ 609600 w 609600"/>
                        <a:gd name="connsiteY9" fmla="*/ 4303619 h 5961068"/>
                        <a:gd name="connsiteX10" fmla="*/ 609600 w 609600"/>
                        <a:gd name="connsiteY10" fmla="*/ 4774767 h 5961068"/>
                        <a:gd name="connsiteX11" fmla="*/ 609600 w 609600"/>
                        <a:gd name="connsiteY11" fmla="*/ 5884868 h 5961068"/>
                        <a:gd name="connsiteX12" fmla="*/ 304800 w 609600"/>
                        <a:gd name="connsiteY12" fmla="*/ 5961068 h 5961068"/>
                        <a:gd name="connsiteX13" fmla="*/ 0 w 609600"/>
                        <a:gd name="connsiteY13" fmla="*/ 5884868 h 5961068"/>
                        <a:gd name="connsiteX14" fmla="*/ 0 w 609600"/>
                        <a:gd name="connsiteY14" fmla="*/ 5181374 h 5961068"/>
                        <a:gd name="connsiteX15" fmla="*/ 0 w 609600"/>
                        <a:gd name="connsiteY15" fmla="*/ 4477880 h 5961068"/>
                        <a:gd name="connsiteX16" fmla="*/ 0 w 609600"/>
                        <a:gd name="connsiteY16" fmla="*/ 3948645 h 5961068"/>
                        <a:gd name="connsiteX17" fmla="*/ 0 w 609600"/>
                        <a:gd name="connsiteY17" fmla="*/ 3303238 h 5961068"/>
                        <a:gd name="connsiteX18" fmla="*/ 0 w 609600"/>
                        <a:gd name="connsiteY18" fmla="*/ 2541657 h 5961068"/>
                        <a:gd name="connsiteX19" fmla="*/ 0 w 609600"/>
                        <a:gd name="connsiteY19" fmla="*/ 1780076 h 5961068"/>
                        <a:gd name="connsiteX20" fmla="*/ 0 w 609600"/>
                        <a:gd name="connsiteY20" fmla="*/ 1308928 h 5961068"/>
                        <a:gd name="connsiteX21" fmla="*/ 0 w 609600"/>
                        <a:gd name="connsiteY21" fmla="*/ 837781 h 5961068"/>
                        <a:gd name="connsiteX22" fmla="*/ 0 w 609600"/>
                        <a:gd name="connsiteY22" fmla="*/ 76200 h 5961068"/>
                        <a:gd name="connsiteX0" fmla="*/ 0 w 609600"/>
                        <a:gd name="connsiteY0" fmla="*/ 76200 h 5961068"/>
                        <a:gd name="connsiteX1" fmla="*/ 304800 w 609600"/>
                        <a:gd name="connsiteY1" fmla="*/ 0 h 5961068"/>
                        <a:gd name="connsiteX2" fmla="*/ 609600 w 609600"/>
                        <a:gd name="connsiteY2" fmla="*/ 76200 h 5961068"/>
                        <a:gd name="connsiteX3" fmla="*/ 304800 w 609600"/>
                        <a:gd name="connsiteY3" fmla="*/ 152400 h 5961068"/>
                        <a:gd name="connsiteX4" fmla="*/ 0 w 609600"/>
                        <a:gd name="connsiteY4" fmla="*/ 76200 h 5961068"/>
                        <a:gd name="connsiteX0" fmla="*/ 609600 w 609600"/>
                        <a:gd name="connsiteY0" fmla="*/ 76200 h 5961068"/>
                        <a:gd name="connsiteX1" fmla="*/ 304800 w 609600"/>
                        <a:gd name="connsiteY1" fmla="*/ 152400 h 5961068"/>
                        <a:gd name="connsiteX2" fmla="*/ 0 w 609600"/>
                        <a:gd name="connsiteY2" fmla="*/ 76200 h 5961068"/>
                        <a:gd name="connsiteX3" fmla="*/ 304800 w 609600"/>
                        <a:gd name="connsiteY3" fmla="*/ 0 h 5961068"/>
                        <a:gd name="connsiteX4" fmla="*/ 609600 w 609600"/>
                        <a:gd name="connsiteY4" fmla="*/ 76200 h 5961068"/>
                        <a:gd name="connsiteX5" fmla="*/ 609600 w 609600"/>
                        <a:gd name="connsiteY5" fmla="*/ 837781 h 5961068"/>
                        <a:gd name="connsiteX6" fmla="*/ 609600 w 609600"/>
                        <a:gd name="connsiteY6" fmla="*/ 1308928 h 5961068"/>
                        <a:gd name="connsiteX7" fmla="*/ 609600 w 609600"/>
                        <a:gd name="connsiteY7" fmla="*/ 1954336 h 5961068"/>
                        <a:gd name="connsiteX8" fmla="*/ 609600 w 609600"/>
                        <a:gd name="connsiteY8" fmla="*/ 2541657 h 5961068"/>
                        <a:gd name="connsiteX9" fmla="*/ 609600 w 609600"/>
                        <a:gd name="connsiteY9" fmla="*/ 3012804 h 5961068"/>
                        <a:gd name="connsiteX10" fmla="*/ 609600 w 609600"/>
                        <a:gd name="connsiteY10" fmla="*/ 3716299 h 5961068"/>
                        <a:gd name="connsiteX11" fmla="*/ 609600 w 609600"/>
                        <a:gd name="connsiteY11" fmla="*/ 4477880 h 5961068"/>
                        <a:gd name="connsiteX12" fmla="*/ 609600 w 609600"/>
                        <a:gd name="connsiteY12" fmla="*/ 5181374 h 5961068"/>
                        <a:gd name="connsiteX13" fmla="*/ 609600 w 609600"/>
                        <a:gd name="connsiteY13" fmla="*/ 5884868 h 5961068"/>
                        <a:gd name="connsiteX14" fmla="*/ 304800 w 609600"/>
                        <a:gd name="connsiteY14" fmla="*/ 5961068 h 5961068"/>
                        <a:gd name="connsiteX15" fmla="*/ 0 w 609600"/>
                        <a:gd name="connsiteY15" fmla="*/ 5884868 h 5961068"/>
                        <a:gd name="connsiteX16" fmla="*/ 0 w 609600"/>
                        <a:gd name="connsiteY16" fmla="*/ 5355634 h 5961068"/>
                        <a:gd name="connsiteX17" fmla="*/ 0 w 609600"/>
                        <a:gd name="connsiteY17" fmla="*/ 4826400 h 5961068"/>
                        <a:gd name="connsiteX18" fmla="*/ 0 w 609600"/>
                        <a:gd name="connsiteY18" fmla="*/ 4355252 h 5961068"/>
                        <a:gd name="connsiteX19" fmla="*/ 0 w 609600"/>
                        <a:gd name="connsiteY19" fmla="*/ 3767931 h 5961068"/>
                        <a:gd name="connsiteX20" fmla="*/ 0 w 609600"/>
                        <a:gd name="connsiteY20" fmla="*/ 3064437 h 5961068"/>
                        <a:gd name="connsiteX21" fmla="*/ 0 w 609600"/>
                        <a:gd name="connsiteY21" fmla="*/ 2302856 h 5961068"/>
                        <a:gd name="connsiteX22" fmla="*/ 0 w 609600"/>
                        <a:gd name="connsiteY22" fmla="*/ 1657449 h 5961068"/>
                        <a:gd name="connsiteX23" fmla="*/ 0 w 609600"/>
                        <a:gd name="connsiteY23" fmla="*/ 895868 h 5961068"/>
                        <a:gd name="connsiteX24" fmla="*/ 0 w 609600"/>
                        <a:gd name="connsiteY24" fmla="*/ 76200 h 59610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</a:cxnLst>
                      <a:rect l="l" t="t" r="r" b="b"/>
                      <a:pathLst>
                        <a:path w="609600" h="5961068" stroke="0" extrusionOk="0">
                          <a:moveTo>
                            <a:pt x="0" y="76200"/>
                          </a:moveTo>
                          <a:cubicBezTo>
                            <a:pt x="-26342" y="139499"/>
                            <a:pt x="163919" y="133379"/>
                            <a:pt x="304800" y="152400"/>
                          </a:cubicBezTo>
                          <a:cubicBezTo>
                            <a:pt x="479340" y="147224"/>
                            <a:pt x="602080" y="117368"/>
                            <a:pt x="609600" y="76200"/>
                          </a:cubicBezTo>
                          <a:cubicBezTo>
                            <a:pt x="625432" y="184953"/>
                            <a:pt x="632777" y="417406"/>
                            <a:pt x="609600" y="547348"/>
                          </a:cubicBezTo>
                          <a:cubicBezTo>
                            <a:pt x="586423" y="677290"/>
                            <a:pt x="617549" y="872139"/>
                            <a:pt x="609600" y="1134668"/>
                          </a:cubicBezTo>
                          <a:cubicBezTo>
                            <a:pt x="601651" y="1397197"/>
                            <a:pt x="615264" y="1379816"/>
                            <a:pt x="609600" y="1605816"/>
                          </a:cubicBezTo>
                          <a:cubicBezTo>
                            <a:pt x="603936" y="1831816"/>
                            <a:pt x="638092" y="1960578"/>
                            <a:pt x="609600" y="2193137"/>
                          </a:cubicBezTo>
                          <a:cubicBezTo>
                            <a:pt x="581108" y="2425696"/>
                            <a:pt x="634982" y="2594676"/>
                            <a:pt x="609600" y="2954718"/>
                          </a:cubicBezTo>
                          <a:cubicBezTo>
                            <a:pt x="584218" y="3314760"/>
                            <a:pt x="638679" y="3257864"/>
                            <a:pt x="609600" y="3542039"/>
                          </a:cubicBezTo>
                          <a:cubicBezTo>
                            <a:pt x="580521" y="3826214"/>
                            <a:pt x="597409" y="4123125"/>
                            <a:pt x="609600" y="4303619"/>
                          </a:cubicBezTo>
                          <a:cubicBezTo>
                            <a:pt x="621791" y="4484113"/>
                            <a:pt x="586698" y="4598880"/>
                            <a:pt x="609600" y="4774767"/>
                          </a:cubicBezTo>
                          <a:cubicBezTo>
                            <a:pt x="632502" y="4950654"/>
                            <a:pt x="652532" y="5362495"/>
                            <a:pt x="609600" y="5884868"/>
                          </a:cubicBezTo>
                          <a:cubicBezTo>
                            <a:pt x="609351" y="5935068"/>
                            <a:pt x="504147" y="5955045"/>
                            <a:pt x="304800" y="5961068"/>
                          </a:cubicBezTo>
                          <a:cubicBezTo>
                            <a:pt x="140423" y="5960767"/>
                            <a:pt x="-1699" y="5928722"/>
                            <a:pt x="0" y="5884868"/>
                          </a:cubicBezTo>
                          <a:cubicBezTo>
                            <a:pt x="22697" y="5596402"/>
                            <a:pt x="-9979" y="5517667"/>
                            <a:pt x="0" y="5181374"/>
                          </a:cubicBezTo>
                          <a:cubicBezTo>
                            <a:pt x="9979" y="4845081"/>
                            <a:pt x="8797" y="4778571"/>
                            <a:pt x="0" y="4477880"/>
                          </a:cubicBezTo>
                          <a:cubicBezTo>
                            <a:pt x="-8797" y="4177189"/>
                            <a:pt x="22512" y="4122012"/>
                            <a:pt x="0" y="3948645"/>
                          </a:cubicBezTo>
                          <a:cubicBezTo>
                            <a:pt x="-22512" y="3775278"/>
                            <a:pt x="-7254" y="3468248"/>
                            <a:pt x="0" y="3303238"/>
                          </a:cubicBezTo>
                          <a:cubicBezTo>
                            <a:pt x="7254" y="3138228"/>
                            <a:pt x="-35866" y="2716599"/>
                            <a:pt x="0" y="2541657"/>
                          </a:cubicBezTo>
                          <a:cubicBezTo>
                            <a:pt x="35866" y="2366715"/>
                            <a:pt x="3846" y="2112107"/>
                            <a:pt x="0" y="1780076"/>
                          </a:cubicBezTo>
                          <a:cubicBezTo>
                            <a:pt x="-3846" y="1448045"/>
                            <a:pt x="-17091" y="1437883"/>
                            <a:pt x="0" y="1308928"/>
                          </a:cubicBezTo>
                          <a:cubicBezTo>
                            <a:pt x="17091" y="1179973"/>
                            <a:pt x="20701" y="1050724"/>
                            <a:pt x="0" y="837781"/>
                          </a:cubicBezTo>
                          <a:cubicBezTo>
                            <a:pt x="-20701" y="624838"/>
                            <a:pt x="26374" y="280142"/>
                            <a:pt x="0" y="76200"/>
                          </a:cubicBezTo>
                          <a:close/>
                        </a:path>
                        <a:path w="609600" h="5961068" fill="lighten" stroke="0" extrusionOk="0">
                          <a:moveTo>
                            <a:pt x="0" y="76200"/>
                          </a:moveTo>
                          <a:cubicBezTo>
                            <a:pt x="-17742" y="38611"/>
                            <a:pt x="139757" y="17882"/>
                            <a:pt x="304800" y="0"/>
                          </a:cubicBezTo>
                          <a:cubicBezTo>
                            <a:pt x="470313" y="954"/>
                            <a:pt x="609753" y="44382"/>
                            <a:pt x="609600" y="76200"/>
                          </a:cubicBezTo>
                          <a:cubicBezTo>
                            <a:pt x="608428" y="110312"/>
                            <a:pt x="472397" y="182924"/>
                            <a:pt x="304800" y="152400"/>
                          </a:cubicBezTo>
                          <a:cubicBezTo>
                            <a:pt x="136463" y="157383"/>
                            <a:pt x="3036" y="126246"/>
                            <a:pt x="0" y="76200"/>
                          </a:cubicBezTo>
                          <a:close/>
                        </a:path>
                        <a:path w="609600" h="5961068" fill="none" extrusionOk="0">
                          <a:moveTo>
                            <a:pt x="609600" y="76200"/>
                          </a:moveTo>
                          <a:cubicBezTo>
                            <a:pt x="600383" y="112796"/>
                            <a:pt x="483814" y="162097"/>
                            <a:pt x="304800" y="152400"/>
                          </a:cubicBezTo>
                          <a:cubicBezTo>
                            <a:pt x="131037" y="147006"/>
                            <a:pt x="2757" y="117249"/>
                            <a:pt x="0" y="76200"/>
                          </a:cubicBezTo>
                          <a:cubicBezTo>
                            <a:pt x="16462" y="64622"/>
                            <a:pt x="139436" y="23380"/>
                            <a:pt x="304800" y="0"/>
                          </a:cubicBezTo>
                          <a:cubicBezTo>
                            <a:pt x="473436" y="-3561"/>
                            <a:pt x="612677" y="38608"/>
                            <a:pt x="609600" y="76200"/>
                          </a:cubicBezTo>
                          <a:cubicBezTo>
                            <a:pt x="581939" y="263904"/>
                            <a:pt x="588168" y="653865"/>
                            <a:pt x="609600" y="837781"/>
                          </a:cubicBezTo>
                          <a:cubicBezTo>
                            <a:pt x="631032" y="1021697"/>
                            <a:pt x="616056" y="1086533"/>
                            <a:pt x="609600" y="1308928"/>
                          </a:cubicBezTo>
                          <a:cubicBezTo>
                            <a:pt x="603144" y="1531323"/>
                            <a:pt x="629090" y="1703098"/>
                            <a:pt x="609600" y="1954336"/>
                          </a:cubicBezTo>
                          <a:cubicBezTo>
                            <a:pt x="590110" y="2205574"/>
                            <a:pt x="637454" y="2255700"/>
                            <a:pt x="609600" y="2541657"/>
                          </a:cubicBezTo>
                          <a:cubicBezTo>
                            <a:pt x="581746" y="2827614"/>
                            <a:pt x="590674" y="2837203"/>
                            <a:pt x="609600" y="3012804"/>
                          </a:cubicBezTo>
                          <a:cubicBezTo>
                            <a:pt x="628526" y="3188405"/>
                            <a:pt x="591331" y="3559073"/>
                            <a:pt x="609600" y="3716299"/>
                          </a:cubicBezTo>
                          <a:cubicBezTo>
                            <a:pt x="627869" y="3873525"/>
                            <a:pt x="632340" y="4111196"/>
                            <a:pt x="609600" y="4477880"/>
                          </a:cubicBezTo>
                          <a:cubicBezTo>
                            <a:pt x="586860" y="4844564"/>
                            <a:pt x="637301" y="4841455"/>
                            <a:pt x="609600" y="5181374"/>
                          </a:cubicBezTo>
                          <a:cubicBezTo>
                            <a:pt x="581899" y="5521293"/>
                            <a:pt x="600078" y="5683097"/>
                            <a:pt x="609600" y="5884868"/>
                          </a:cubicBezTo>
                          <a:cubicBezTo>
                            <a:pt x="589893" y="5950893"/>
                            <a:pt x="483607" y="5929761"/>
                            <a:pt x="304800" y="5961068"/>
                          </a:cubicBezTo>
                          <a:cubicBezTo>
                            <a:pt x="137935" y="5958826"/>
                            <a:pt x="926" y="5923690"/>
                            <a:pt x="0" y="5884868"/>
                          </a:cubicBezTo>
                          <a:cubicBezTo>
                            <a:pt x="13472" y="5649668"/>
                            <a:pt x="12319" y="5499064"/>
                            <a:pt x="0" y="5355634"/>
                          </a:cubicBezTo>
                          <a:cubicBezTo>
                            <a:pt x="-12319" y="5212204"/>
                            <a:pt x="1182" y="5011581"/>
                            <a:pt x="0" y="4826400"/>
                          </a:cubicBezTo>
                          <a:cubicBezTo>
                            <a:pt x="-1182" y="4641219"/>
                            <a:pt x="-16591" y="4514839"/>
                            <a:pt x="0" y="4355252"/>
                          </a:cubicBezTo>
                          <a:cubicBezTo>
                            <a:pt x="16591" y="4195665"/>
                            <a:pt x="-19022" y="3964942"/>
                            <a:pt x="0" y="3767931"/>
                          </a:cubicBezTo>
                          <a:cubicBezTo>
                            <a:pt x="19022" y="3570920"/>
                            <a:pt x="16370" y="3262367"/>
                            <a:pt x="0" y="3064437"/>
                          </a:cubicBezTo>
                          <a:cubicBezTo>
                            <a:pt x="-16370" y="2866507"/>
                            <a:pt x="-3323" y="2563605"/>
                            <a:pt x="0" y="2302856"/>
                          </a:cubicBezTo>
                          <a:cubicBezTo>
                            <a:pt x="3323" y="2042107"/>
                            <a:pt x="-12023" y="1858279"/>
                            <a:pt x="0" y="1657449"/>
                          </a:cubicBezTo>
                          <a:cubicBezTo>
                            <a:pt x="12023" y="1456619"/>
                            <a:pt x="-28246" y="1230855"/>
                            <a:pt x="0" y="895868"/>
                          </a:cubicBezTo>
                          <a:cubicBezTo>
                            <a:pt x="28246" y="560881"/>
                            <a:pt x="12644" y="452029"/>
                            <a:pt x="0" y="76200"/>
                          </a:cubicBezTo>
                        </a:path>
                        <a:path w="609600" h="5961068" fill="none" stroke="0" extrusionOk="0">
                          <a:moveTo>
                            <a:pt x="609600" y="76200"/>
                          </a:moveTo>
                          <a:cubicBezTo>
                            <a:pt x="607477" y="114576"/>
                            <a:pt x="450964" y="163446"/>
                            <a:pt x="304800" y="152400"/>
                          </a:cubicBezTo>
                          <a:cubicBezTo>
                            <a:pt x="139100" y="145681"/>
                            <a:pt x="-4009" y="117398"/>
                            <a:pt x="0" y="76200"/>
                          </a:cubicBezTo>
                          <a:cubicBezTo>
                            <a:pt x="6745" y="27807"/>
                            <a:pt x="125953" y="28817"/>
                            <a:pt x="304800" y="0"/>
                          </a:cubicBezTo>
                          <a:cubicBezTo>
                            <a:pt x="473877" y="3879"/>
                            <a:pt x="611421" y="33618"/>
                            <a:pt x="609600" y="76200"/>
                          </a:cubicBezTo>
                          <a:cubicBezTo>
                            <a:pt x="607794" y="272452"/>
                            <a:pt x="593533" y="555326"/>
                            <a:pt x="609600" y="721608"/>
                          </a:cubicBezTo>
                          <a:cubicBezTo>
                            <a:pt x="625667" y="887890"/>
                            <a:pt x="590305" y="1010235"/>
                            <a:pt x="609600" y="1250842"/>
                          </a:cubicBezTo>
                          <a:cubicBezTo>
                            <a:pt x="628895" y="1491449"/>
                            <a:pt x="579004" y="1742016"/>
                            <a:pt x="609600" y="2012423"/>
                          </a:cubicBezTo>
                          <a:cubicBezTo>
                            <a:pt x="640196" y="2282830"/>
                            <a:pt x="645584" y="2415134"/>
                            <a:pt x="609600" y="2774004"/>
                          </a:cubicBezTo>
                          <a:cubicBezTo>
                            <a:pt x="573616" y="3132874"/>
                            <a:pt x="600726" y="3110332"/>
                            <a:pt x="609600" y="3245151"/>
                          </a:cubicBezTo>
                          <a:cubicBezTo>
                            <a:pt x="618474" y="3379970"/>
                            <a:pt x="635464" y="3635423"/>
                            <a:pt x="609600" y="3890559"/>
                          </a:cubicBezTo>
                          <a:cubicBezTo>
                            <a:pt x="583736" y="4145695"/>
                            <a:pt x="596730" y="4219720"/>
                            <a:pt x="609600" y="4477880"/>
                          </a:cubicBezTo>
                          <a:cubicBezTo>
                            <a:pt x="622470" y="4736040"/>
                            <a:pt x="588333" y="4946553"/>
                            <a:pt x="609600" y="5123287"/>
                          </a:cubicBezTo>
                          <a:cubicBezTo>
                            <a:pt x="630867" y="5300021"/>
                            <a:pt x="589447" y="5561246"/>
                            <a:pt x="609600" y="5884868"/>
                          </a:cubicBezTo>
                          <a:cubicBezTo>
                            <a:pt x="622250" y="5911405"/>
                            <a:pt x="452145" y="5963346"/>
                            <a:pt x="304800" y="5961068"/>
                          </a:cubicBezTo>
                          <a:cubicBezTo>
                            <a:pt x="136703" y="5957635"/>
                            <a:pt x="4822" y="5918756"/>
                            <a:pt x="0" y="5884868"/>
                          </a:cubicBezTo>
                          <a:cubicBezTo>
                            <a:pt x="-4769" y="5723211"/>
                            <a:pt x="-17880" y="5647638"/>
                            <a:pt x="0" y="5413720"/>
                          </a:cubicBezTo>
                          <a:cubicBezTo>
                            <a:pt x="17880" y="5179802"/>
                            <a:pt x="24792" y="4908640"/>
                            <a:pt x="0" y="4652140"/>
                          </a:cubicBezTo>
                          <a:cubicBezTo>
                            <a:pt x="-24792" y="4395640"/>
                            <a:pt x="18779" y="4261218"/>
                            <a:pt x="0" y="4006732"/>
                          </a:cubicBezTo>
                          <a:cubicBezTo>
                            <a:pt x="-18779" y="3752246"/>
                            <a:pt x="-7472" y="3446714"/>
                            <a:pt x="0" y="3303238"/>
                          </a:cubicBezTo>
                          <a:cubicBezTo>
                            <a:pt x="7472" y="3159762"/>
                            <a:pt x="-29272" y="2808946"/>
                            <a:pt x="0" y="2599744"/>
                          </a:cubicBezTo>
                          <a:cubicBezTo>
                            <a:pt x="29272" y="2390542"/>
                            <a:pt x="-21138" y="2199957"/>
                            <a:pt x="0" y="2070509"/>
                          </a:cubicBezTo>
                          <a:cubicBezTo>
                            <a:pt x="21138" y="1941062"/>
                            <a:pt x="13969" y="1798287"/>
                            <a:pt x="0" y="1541275"/>
                          </a:cubicBezTo>
                          <a:cubicBezTo>
                            <a:pt x="-13969" y="1284263"/>
                            <a:pt x="4554" y="1165729"/>
                            <a:pt x="0" y="1070128"/>
                          </a:cubicBezTo>
                          <a:cubicBezTo>
                            <a:pt x="-4554" y="974527"/>
                            <a:pt x="13210" y="374419"/>
                            <a:pt x="0" y="76200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휴먼매직체" panose="02030504000101010101" pitchFamily="18" charset="-127"/>
                <a:ea typeface="휴먼매직체" panose="02030504000101010101" pitchFamily="18" charset="-127"/>
              </a:endParaRPr>
            </a:p>
          </p:txBody>
        </p:sp>
        <p:sp>
          <p:nvSpPr>
            <p:cNvPr id="120" name="원통형 119">
              <a:extLst>
                <a:ext uri="{FF2B5EF4-FFF2-40B4-BE49-F238E27FC236}">
                  <a16:creationId xmlns:a16="http://schemas.microsoft.com/office/drawing/2014/main" id="{F2A01106-63C5-451D-AC85-9F288447E60C}"/>
                </a:ext>
              </a:extLst>
            </p:cNvPr>
            <p:cNvSpPr/>
            <p:nvPr/>
          </p:nvSpPr>
          <p:spPr>
            <a:xfrm rot="5400000">
              <a:off x="2781594" y="651426"/>
              <a:ext cx="511943" cy="4662494"/>
            </a:xfrm>
            <a:prstGeom prst="can">
              <a:avLst/>
            </a:prstGeom>
            <a:solidFill>
              <a:srgbClr val="93C8D9"/>
            </a:solidFill>
            <a:ln>
              <a:noFill/>
              <a:prstDash val="sysDash"/>
              <a:extLst>
                <a:ext uri="{C807C97D-BFC1-408E-A445-0C87EB9F89A2}">
                  <ask:lineSketchStyleProps xmlns:ask="http://schemas.microsoft.com/office/drawing/2018/sketchyshapes" sd="3254240856">
                    <a:custGeom>
                      <a:avLst/>
                      <a:gdLst>
                        <a:gd name="connsiteX0" fmla="*/ 0 w 609600"/>
                        <a:gd name="connsiteY0" fmla="*/ 76200 h 4920969"/>
                        <a:gd name="connsiteX1" fmla="*/ 304800 w 609600"/>
                        <a:gd name="connsiteY1" fmla="*/ 152400 h 4920969"/>
                        <a:gd name="connsiteX2" fmla="*/ 609600 w 609600"/>
                        <a:gd name="connsiteY2" fmla="*/ 76200 h 4920969"/>
                        <a:gd name="connsiteX3" fmla="*/ 609600 w 609600"/>
                        <a:gd name="connsiteY3" fmla="*/ 614367 h 4920969"/>
                        <a:gd name="connsiteX4" fmla="*/ 609600 w 609600"/>
                        <a:gd name="connsiteY4" fmla="*/ 1343277 h 4920969"/>
                        <a:gd name="connsiteX5" fmla="*/ 609600 w 609600"/>
                        <a:gd name="connsiteY5" fmla="*/ 1929130 h 4920969"/>
                        <a:gd name="connsiteX6" fmla="*/ 609600 w 609600"/>
                        <a:gd name="connsiteY6" fmla="*/ 2705725 h 4920969"/>
                        <a:gd name="connsiteX7" fmla="*/ 609600 w 609600"/>
                        <a:gd name="connsiteY7" fmla="*/ 3291578 h 4920969"/>
                        <a:gd name="connsiteX8" fmla="*/ 609600 w 609600"/>
                        <a:gd name="connsiteY8" fmla="*/ 3972802 h 4920969"/>
                        <a:gd name="connsiteX9" fmla="*/ 609600 w 609600"/>
                        <a:gd name="connsiteY9" fmla="*/ 4844769 h 4920969"/>
                        <a:gd name="connsiteX10" fmla="*/ 304800 w 609600"/>
                        <a:gd name="connsiteY10" fmla="*/ 4920969 h 4920969"/>
                        <a:gd name="connsiteX11" fmla="*/ 0 w 609600"/>
                        <a:gd name="connsiteY11" fmla="*/ 4844769 h 4920969"/>
                        <a:gd name="connsiteX12" fmla="*/ 0 w 609600"/>
                        <a:gd name="connsiteY12" fmla="*/ 4306602 h 4920969"/>
                        <a:gd name="connsiteX13" fmla="*/ 0 w 609600"/>
                        <a:gd name="connsiteY13" fmla="*/ 3625378 h 4920969"/>
                        <a:gd name="connsiteX14" fmla="*/ 0 w 609600"/>
                        <a:gd name="connsiteY14" fmla="*/ 3087211 h 4920969"/>
                        <a:gd name="connsiteX15" fmla="*/ 0 w 609600"/>
                        <a:gd name="connsiteY15" fmla="*/ 2549044 h 4920969"/>
                        <a:gd name="connsiteX16" fmla="*/ 0 w 609600"/>
                        <a:gd name="connsiteY16" fmla="*/ 1820134 h 4920969"/>
                        <a:gd name="connsiteX17" fmla="*/ 0 w 609600"/>
                        <a:gd name="connsiteY17" fmla="*/ 1138910 h 4920969"/>
                        <a:gd name="connsiteX18" fmla="*/ 0 w 609600"/>
                        <a:gd name="connsiteY18" fmla="*/ 76200 h 4920969"/>
                        <a:gd name="connsiteX0" fmla="*/ 0 w 609600"/>
                        <a:gd name="connsiteY0" fmla="*/ 76200 h 4920969"/>
                        <a:gd name="connsiteX1" fmla="*/ 304800 w 609600"/>
                        <a:gd name="connsiteY1" fmla="*/ 0 h 4920969"/>
                        <a:gd name="connsiteX2" fmla="*/ 609600 w 609600"/>
                        <a:gd name="connsiteY2" fmla="*/ 76200 h 4920969"/>
                        <a:gd name="connsiteX3" fmla="*/ 304800 w 609600"/>
                        <a:gd name="connsiteY3" fmla="*/ 152400 h 4920969"/>
                        <a:gd name="connsiteX4" fmla="*/ 0 w 609600"/>
                        <a:gd name="connsiteY4" fmla="*/ 76200 h 4920969"/>
                        <a:gd name="connsiteX0" fmla="*/ 609600 w 609600"/>
                        <a:gd name="connsiteY0" fmla="*/ 76200 h 4920969"/>
                        <a:gd name="connsiteX1" fmla="*/ 304800 w 609600"/>
                        <a:gd name="connsiteY1" fmla="*/ 152400 h 4920969"/>
                        <a:gd name="connsiteX2" fmla="*/ 0 w 609600"/>
                        <a:gd name="connsiteY2" fmla="*/ 76200 h 4920969"/>
                        <a:gd name="connsiteX3" fmla="*/ 304800 w 609600"/>
                        <a:gd name="connsiteY3" fmla="*/ 0 h 4920969"/>
                        <a:gd name="connsiteX4" fmla="*/ 609600 w 609600"/>
                        <a:gd name="connsiteY4" fmla="*/ 76200 h 4920969"/>
                        <a:gd name="connsiteX5" fmla="*/ 609600 w 609600"/>
                        <a:gd name="connsiteY5" fmla="*/ 662053 h 4920969"/>
                        <a:gd name="connsiteX6" fmla="*/ 609600 w 609600"/>
                        <a:gd name="connsiteY6" fmla="*/ 1295591 h 4920969"/>
                        <a:gd name="connsiteX7" fmla="*/ 609600 w 609600"/>
                        <a:gd name="connsiteY7" fmla="*/ 1881444 h 4920969"/>
                        <a:gd name="connsiteX8" fmla="*/ 609600 w 609600"/>
                        <a:gd name="connsiteY8" fmla="*/ 2658040 h 4920969"/>
                        <a:gd name="connsiteX9" fmla="*/ 609600 w 609600"/>
                        <a:gd name="connsiteY9" fmla="*/ 3339264 h 4920969"/>
                        <a:gd name="connsiteX10" fmla="*/ 609600 w 609600"/>
                        <a:gd name="connsiteY10" fmla="*/ 4020488 h 4920969"/>
                        <a:gd name="connsiteX11" fmla="*/ 609600 w 609600"/>
                        <a:gd name="connsiteY11" fmla="*/ 4844769 h 4920969"/>
                        <a:gd name="connsiteX12" fmla="*/ 304800 w 609600"/>
                        <a:gd name="connsiteY12" fmla="*/ 4920969 h 4920969"/>
                        <a:gd name="connsiteX13" fmla="*/ 0 w 609600"/>
                        <a:gd name="connsiteY13" fmla="*/ 4844769 h 4920969"/>
                        <a:gd name="connsiteX14" fmla="*/ 0 w 609600"/>
                        <a:gd name="connsiteY14" fmla="*/ 4068173 h 4920969"/>
                        <a:gd name="connsiteX15" fmla="*/ 0 w 609600"/>
                        <a:gd name="connsiteY15" fmla="*/ 3291578 h 4920969"/>
                        <a:gd name="connsiteX16" fmla="*/ 0 w 609600"/>
                        <a:gd name="connsiteY16" fmla="*/ 2753411 h 4920969"/>
                        <a:gd name="connsiteX17" fmla="*/ 0 w 609600"/>
                        <a:gd name="connsiteY17" fmla="*/ 1976815 h 4920969"/>
                        <a:gd name="connsiteX18" fmla="*/ 0 w 609600"/>
                        <a:gd name="connsiteY18" fmla="*/ 1390963 h 4920969"/>
                        <a:gd name="connsiteX19" fmla="*/ 0 w 609600"/>
                        <a:gd name="connsiteY19" fmla="*/ 709738 h 4920969"/>
                        <a:gd name="connsiteX20" fmla="*/ 0 w 609600"/>
                        <a:gd name="connsiteY20" fmla="*/ 76200 h 492096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</a:cxnLst>
                      <a:rect l="l" t="t" r="r" b="b"/>
                      <a:pathLst>
                        <a:path w="609600" h="4920969" stroke="0" extrusionOk="0">
                          <a:moveTo>
                            <a:pt x="0" y="76200"/>
                          </a:moveTo>
                          <a:cubicBezTo>
                            <a:pt x="23165" y="128916"/>
                            <a:pt x="138893" y="159558"/>
                            <a:pt x="304800" y="152400"/>
                          </a:cubicBezTo>
                          <a:cubicBezTo>
                            <a:pt x="472249" y="150837"/>
                            <a:pt x="615624" y="113836"/>
                            <a:pt x="609600" y="76200"/>
                          </a:cubicBezTo>
                          <a:cubicBezTo>
                            <a:pt x="598778" y="207074"/>
                            <a:pt x="630172" y="412949"/>
                            <a:pt x="609600" y="614367"/>
                          </a:cubicBezTo>
                          <a:cubicBezTo>
                            <a:pt x="589028" y="815785"/>
                            <a:pt x="591060" y="1043711"/>
                            <a:pt x="609600" y="1343277"/>
                          </a:cubicBezTo>
                          <a:cubicBezTo>
                            <a:pt x="628141" y="1642843"/>
                            <a:pt x="638171" y="1750122"/>
                            <a:pt x="609600" y="1929130"/>
                          </a:cubicBezTo>
                          <a:cubicBezTo>
                            <a:pt x="581029" y="2108138"/>
                            <a:pt x="644733" y="2470120"/>
                            <a:pt x="609600" y="2705725"/>
                          </a:cubicBezTo>
                          <a:cubicBezTo>
                            <a:pt x="574467" y="2941331"/>
                            <a:pt x="618431" y="3136966"/>
                            <a:pt x="609600" y="3291578"/>
                          </a:cubicBezTo>
                          <a:cubicBezTo>
                            <a:pt x="600769" y="3446190"/>
                            <a:pt x="637057" y="3817732"/>
                            <a:pt x="609600" y="3972802"/>
                          </a:cubicBezTo>
                          <a:cubicBezTo>
                            <a:pt x="582143" y="4127872"/>
                            <a:pt x="571457" y="4482405"/>
                            <a:pt x="609600" y="4844769"/>
                          </a:cubicBezTo>
                          <a:cubicBezTo>
                            <a:pt x="615916" y="4869717"/>
                            <a:pt x="454178" y="4929252"/>
                            <a:pt x="304800" y="4920969"/>
                          </a:cubicBezTo>
                          <a:cubicBezTo>
                            <a:pt x="136706" y="4918450"/>
                            <a:pt x="-5565" y="4879298"/>
                            <a:pt x="0" y="4844769"/>
                          </a:cubicBezTo>
                          <a:cubicBezTo>
                            <a:pt x="-8075" y="4615834"/>
                            <a:pt x="7360" y="4419915"/>
                            <a:pt x="0" y="4306602"/>
                          </a:cubicBezTo>
                          <a:cubicBezTo>
                            <a:pt x="-7360" y="4193289"/>
                            <a:pt x="28852" y="3834303"/>
                            <a:pt x="0" y="3625378"/>
                          </a:cubicBezTo>
                          <a:cubicBezTo>
                            <a:pt x="-28852" y="3416453"/>
                            <a:pt x="10604" y="3213745"/>
                            <a:pt x="0" y="3087211"/>
                          </a:cubicBezTo>
                          <a:cubicBezTo>
                            <a:pt x="-10604" y="2960677"/>
                            <a:pt x="8397" y="2791731"/>
                            <a:pt x="0" y="2549044"/>
                          </a:cubicBezTo>
                          <a:cubicBezTo>
                            <a:pt x="-8397" y="2306357"/>
                            <a:pt x="-6094" y="1987898"/>
                            <a:pt x="0" y="1820134"/>
                          </a:cubicBezTo>
                          <a:cubicBezTo>
                            <a:pt x="6094" y="1652370"/>
                            <a:pt x="-24515" y="1277834"/>
                            <a:pt x="0" y="1138910"/>
                          </a:cubicBezTo>
                          <a:cubicBezTo>
                            <a:pt x="24515" y="999986"/>
                            <a:pt x="27949" y="540298"/>
                            <a:pt x="0" y="76200"/>
                          </a:cubicBezTo>
                          <a:close/>
                        </a:path>
                        <a:path w="609600" h="4920969" fill="lighten" stroke="0" extrusionOk="0">
                          <a:moveTo>
                            <a:pt x="0" y="76200"/>
                          </a:moveTo>
                          <a:cubicBezTo>
                            <a:pt x="33507" y="40297"/>
                            <a:pt x="114898" y="2156"/>
                            <a:pt x="304800" y="0"/>
                          </a:cubicBezTo>
                          <a:cubicBezTo>
                            <a:pt x="467993" y="-1419"/>
                            <a:pt x="603151" y="36049"/>
                            <a:pt x="609600" y="76200"/>
                          </a:cubicBezTo>
                          <a:cubicBezTo>
                            <a:pt x="630484" y="125065"/>
                            <a:pt x="457351" y="159090"/>
                            <a:pt x="304800" y="152400"/>
                          </a:cubicBezTo>
                          <a:cubicBezTo>
                            <a:pt x="136394" y="143528"/>
                            <a:pt x="3519" y="120932"/>
                            <a:pt x="0" y="76200"/>
                          </a:cubicBezTo>
                          <a:close/>
                        </a:path>
                        <a:path w="609600" h="4920969" fill="none" extrusionOk="0">
                          <a:moveTo>
                            <a:pt x="609600" y="76200"/>
                          </a:moveTo>
                          <a:cubicBezTo>
                            <a:pt x="597198" y="95225"/>
                            <a:pt x="493251" y="167631"/>
                            <a:pt x="304800" y="152400"/>
                          </a:cubicBezTo>
                          <a:cubicBezTo>
                            <a:pt x="145178" y="157391"/>
                            <a:pt x="1045" y="117634"/>
                            <a:pt x="0" y="76200"/>
                          </a:cubicBezTo>
                          <a:cubicBezTo>
                            <a:pt x="-13991" y="49780"/>
                            <a:pt x="127036" y="13992"/>
                            <a:pt x="304800" y="0"/>
                          </a:cubicBezTo>
                          <a:cubicBezTo>
                            <a:pt x="474564" y="399"/>
                            <a:pt x="612507" y="33414"/>
                            <a:pt x="609600" y="76200"/>
                          </a:cubicBezTo>
                          <a:cubicBezTo>
                            <a:pt x="636349" y="247547"/>
                            <a:pt x="584185" y="377741"/>
                            <a:pt x="609600" y="662053"/>
                          </a:cubicBezTo>
                          <a:cubicBezTo>
                            <a:pt x="635015" y="946365"/>
                            <a:pt x="637300" y="983624"/>
                            <a:pt x="609600" y="1295591"/>
                          </a:cubicBezTo>
                          <a:cubicBezTo>
                            <a:pt x="581900" y="1607558"/>
                            <a:pt x="629961" y="1663106"/>
                            <a:pt x="609600" y="1881444"/>
                          </a:cubicBezTo>
                          <a:cubicBezTo>
                            <a:pt x="589239" y="2099782"/>
                            <a:pt x="606017" y="2316706"/>
                            <a:pt x="609600" y="2658040"/>
                          </a:cubicBezTo>
                          <a:cubicBezTo>
                            <a:pt x="613183" y="2999374"/>
                            <a:pt x="605189" y="3043701"/>
                            <a:pt x="609600" y="3339264"/>
                          </a:cubicBezTo>
                          <a:cubicBezTo>
                            <a:pt x="614011" y="3634827"/>
                            <a:pt x="600790" y="3738694"/>
                            <a:pt x="609600" y="4020488"/>
                          </a:cubicBezTo>
                          <a:cubicBezTo>
                            <a:pt x="618410" y="4302282"/>
                            <a:pt x="570682" y="4644079"/>
                            <a:pt x="609600" y="4844769"/>
                          </a:cubicBezTo>
                          <a:cubicBezTo>
                            <a:pt x="623142" y="4876058"/>
                            <a:pt x="474107" y="4916897"/>
                            <a:pt x="304800" y="4920969"/>
                          </a:cubicBezTo>
                          <a:cubicBezTo>
                            <a:pt x="134806" y="4927747"/>
                            <a:pt x="1621" y="4884895"/>
                            <a:pt x="0" y="4844769"/>
                          </a:cubicBezTo>
                          <a:cubicBezTo>
                            <a:pt x="12866" y="4615628"/>
                            <a:pt x="26313" y="4264254"/>
                            <a:pt x="0" y="4068173"/>
                          </a:cubicBezTo>
                          <a:cubicBezTo>
                            <a:pt x="-26313" y="3872092"/>
                            <a:pt x="-14145" y="3517636"/>
                            <a:pt x="0" y="3291578"/>
                          </a:cubicBezTo>
                          <a:cubicBezTo>
                            <a:pt x="14145" y="3065521"/>
                            <a:pt x="26429" y="2882840"/>
                            <a:pt x="0" y="2753411"/>
                          </a:cubicBezTo>
                          <a:cubicBezTo>
                            <a:pt x="-26429" y="2623982"/>
                            <a:pt x="30964" y="2135664"/>
                            <a:pt x="0" y="1976815"/>
                          </a:cubicBezTo>
                          <a:cubicBezTo>
                            <a:pt x="-30964" y="1817966"/>
                            <a:pt x="-13545" y="1573001"/>
                            <a:pt x="0" y="1390963"/>
                          </a:cubicBezTo>
                          <a:cubicBezTo>
                            <a:pt x="13545" y="1208925"/>
                            <a:pt x="-1429" y="941711"/>
                            <a:pt x="0" y="709738"/>
                          </a:cubicBezTo>
                          <a:cubicBezTo>
                            <a:pt x="1429" y="477766"/>
                            <a:pt x="-12175" y="234156"/>
                            <a:pt x="0" y="76200"/>
                          </a:cubicBezTo>
                        </a:path>
                        <a:path w="609600" h="4920969" fill="none" stroke="0" extrusionOk="0">
                          <a:moveTo>
                            <a:pt x="609600" y="76200"/>
                          </a:moveTo>
                          <a:cubicBezTo>
                            <a:pt x="603139" y="107491"/>
                            <a:pt x="471175" y="122595"/>
                            <a:pt x="304800" y="152400"/>
                          </a:cubicBezTo>
                          <a:cubicBezTo>
                            <a:pt x="140486" y="152392"/>
                            <a:pt x="2384" y="109833"/>
                            <a:pt x="0" y="76200"/>
                          </a:cubicBezTo>
                          <a:cubicBezTo>
                            <a:pt x="-19982" y="61238"/>
                            <a:pt x="128534" y="-10543"/>
                            <a:pt x="304800" y="0"/>
                          </a:cubicBezTo>
                          <a:cubicBezTo>
                            <a:pt x="471973" y="8083"/>
                            <a:pt x="602591" y="31257"/>
                            <a:pt x="609600" y="76200"/>
                          </a:cubicBezTo>
                          <a:cubicBezTo>
                            <a:pt x="645313" y="253828"/>
                            <a:pt x="573249" y="612089"/>
                            <a:pt x="609600" y="805110"/>
                          </a:cubicBezTo>
                          <a:cubicBezTo>
                            <a:pt x="645952" y="998131"/>
                            <a:pt x="582069" y="1210621"/>
                            <a:pt x="609600" y="1486334"/>
                          </a:cubicBezTo>
                          <a:cubicBezTo>
                            <a:pt x="637131" y="1762047"/>
                            <a:pt x="597733" y="1975667"/>
                            <a:pt x="609600" y="2119872"/>
                          </a:cubicBezTo>
                          <a:cubicBezTo>
                            <a:pt x="621467" y="2264077"/>
                            <a:pt x="634992" y="2488399"/>
                            <a:pt x="609600" y="2705725"/>
                          </a:cubicBezTo>
                          <a:cubicBezTo>
                            <a:pt x="584208" y="2923051"/>
                            <a:pt x="586073" y="3142568"/>
                            <a:pt x="609600" y="3291578"/>
                          </a:cubicBezTo>
                          <a:cubicBezTo>
                            <a:pt x="633127" y="3440588"/>
                            <a:pt x="629151" y="3856688"/>
                            <a:pt x="609600" y="4068173"/>
                          </a:cubicBezTo>
                          <a:cubicBezTo>
                            <a:pt x="590049" y="4279659"/>
                            <a:pt x="587148" y="4555302"/>
                            <a:pt x="609600" y="4844769"/>
                          </a:cubicBezTo>
                          <a:cubicBezTo>
                            <a:pt x="618232" y="4903522"/>
                            <a:pt x="481179" y="4924956"/>
                            <a:pt x="304800" y="4920969"/>
                          </a:cubicBezTo>
                          <a:cubicBezTo>
                            <a:pt x="137800" y="4923907"/>
                            <a:pt x="-738" y="4885023"/>
                            <a:pt x="0" y="4844769"/>
                          </a:cubicBezTo>
                          <a:cubicBezTo>
                            <a:pt x="-26456" y="4625940"/>
                            <a:pt x="32350" y="4329729"/>
                            <a:pt x="0" y="4163545"/>
                          </a:cubicBezTo>
                          <a:cubicBezTo>
                            <a:pt x="-32350" y="3997361"/>
                            <a:pt x="-13415" y="3804883"/>
                            <a:pt x="0" y="3625378"/>
                          </a:cubicBezTo>
                          <a:cubicBezTo>
                            <a:pt x="13415" y="3445873"/>
                            <a:pt x="-21383" y="3201989"/>
                            <a:pt x="0" y="3039525"/>
                          </a:cubicBezTo>
                          <a:cubicBezTo>
                            <a:pt x="21383" y="2877061"/>
                            <a:pt x="-33431" y="2654231"/>
                            <a:pt x="0" y="2358301"/>
                          </a:cubicBezTo>
                          <a:cubicBezTo>
                            <a:pt x="33431" y="2062371"/>
                            <a:pt x="-18695" y="1924138"/>
                            <a:pt x="0" y="1677077"/>
                          </a:cubicBezTo>
                          <a:cubicBezTo>
                            <a:pt x="18695" y="1430016"/>
                            <a:pt x="-20672" y="1245973"/>
                            <a:pt x="0" y="995853"/>
                          </a:cubicBezTo>
                          <a:cubicBezTo>
                            <a:pt x="20672" y="745733"/>
                            <a:pt x="37210" y="468174"/>
                            <a:pt x="0" y="76200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8100000" algn="tr" rotWithShape="0">
                    <a:prstClr val="black">
                      <a:alpha val="71000"/>
                    </a:prstClr>
                  </a:outerShdw>
                </a:effectLst>
                <a:latin typeface="휴먼매직체" panose="02030504000101010101" pitchFamily="18" charset="-127"/>
                <a:ea typeface="휴먼매직체" panose="02030504000101010101" pitchFamily="18" charset="-127"/>
              </a:endParaRPr>
            </a:p>
          </p:txBody>
        </p:sp>
        <p:sp>
          <p:nvSpPr>
            <p:cNvPr id="129" name="원통형 128">
              <a:extLst>
                <a:ext uri="{FF2B5EF4-FFF2-40B4-BE49-F238E27FC236}">
                  <a16:creationId xmlns:a16="http://schemas.microsoft.com/office/drawing/2014/main" id="{C9D07041-A09A-4B63-A25B-6D1B8C7E2CFD}"/>
                </a:ext>
              </a:extLst>
            </p:cNvPr>
            <p:cNvSpPr/>
            <p:nvPr/>
          </p:nvSpPr>
          <p:spPr>
            <a:xfrm rot="5400000">
              <a:off x="2921086" y="1003295"/>
              <a:ext cx="499607" cy="4929150"/>
            </a:xfrm>
            <a:prstGeom prst="can">
              <a:avLst/>
            </a:prstGeom>
            <a:solidFill>
              <a:srgbClr val="93C8D9"/>
            </a:solidFill>
            <a:ln>
              <a:noFill/>
              <a:prstDash val="sysDash"/>
              <a:extLst>
                <a:ext uri="{C807C97D-BFC1-408E-A445-0C87EB9F89A2}">
                  <ask:lineSketchStyleProps xmlns:ask="http://schemas.microsoft.com/office/drawing/2018/sketchyshapes" sd="5757648">
                    <a:custGeom>
                      <a:avLst/>
                      <a:gdLst>
                        <a:gd name="connsiteX0" fmla="*/ 0 w 609600"/>
                        <a:gd name="connsiteY0" fmla="*/ 76200 h 5202408"/>
                        <a:gd name="connsiteX1" fmla="*/ 304800 w 609600"/>
                        <a:gd name="connsiteY1" fmla="*/ 152400 h 5202408"/>
                        <a:gd name="connsiteX2" fmla="*/ 609600 w 609600"/>
                        <a:gd name="connsiteY2" fmla="*/ 76200 h 5202408"/>
                        <a:gd name="connsiteX3" fmla="*/ 609600 w 609600"/>
                        <a:gd name="connsiteY3" fmla="*/ 555951 h 5202408"/>
                        <a:gd name="connsiteX4" fmla="*/ 609600 w 609600"/>
                        <a:gd name="connsiteY4" fmla="*/ 1237702 h 5202408"/>
                        <a:gd name="connsiteX5" fmla="*/ 609600 w 609600"/>
                        <a:gd name="connsiteY5" fmla="*/ 1767953 h 5202408"/>
                        <a:gd name="connsiteX6" fmla="*/ 609600 w 609600"/>
                        <a:gd name="connsiteY6" fmla="*/ 2500204 h 5202408"/>
                        <a:gd name="connsiteX7" fmla="*/ 609600 w 609600"/>
                        <a:gd name="connsiteY7" fmla="*/ 2979955 h 5202408"/>
                        <a:gd name="connsiteX8" fmla="*/ 609600 w 609600"/>
                        <a:gd name="connsiteY8" fmla="*/ 3712206 h 5202408"/>
                        <a:gd name="connsiteX9" fmla="*/ 609600 w 609600"/>
                        <a:gd name="connsiteY9" fmla="*/ 4343457 h 5202408"/>
                        <a:gd name="connsiteX10" fmla="*/ 609600 w 609600"/>
                        <a:gd name="connsiteY10" fmla="*/ 5126208 h 5202408"/>
                        <a:gd name="connsiteX11" fmla="*/ 304800 w 609600"/>
                        <a:gd name="connsiteY11" fmla="*/ 5202408 h 5202408"/>
                        <a:gd name="connsiteX12" fmla="*/ 0 w 609600"/>
                        <a:gd name="connsiteY12" fmla="*/ 5126208 h 5202408"/>
                        <a:gd name="connsiteX13" fmla="*/ 0 w 609600"/>
                        <a:gd name="connsiteY13" fmla="*/ 4494957 h 5202408"/>
                        <a:gd name="connsiteX14" fmla="*/ 0 w 609600"/>
                        <a:gd name="connsiteY14" fmla="*/ 3964706 h 5202408"/>
                        <a:gd name="connsiteX15" fmla="*/ 0 w 609600"/>
                        <a:gd name="connsiteY15" fmla="*/ 3232455 h 5202408"/>
                        <a:gd name="connsiteX16" fmla="*/ 0 w 609600"/>
                        <a:gd name="connsiteY16" fmla="*/ 2651704 h 5202408"/>
                        <a:gd name="connsiteX17" fmla="*/ 0 w 609600"/>
                        <a:gd name="connsiteY17" fmla="*/ 2070953 h 5202408"/>
                        <a:gd name="connsiteX18" fmla="*/ 0 w 609600"/>
                        <a:gd name="connsiteY18" fmla="*/ 1490202 h 5202408"/>
                        <a:gd name="connsiteX19" fmla="*/ 0 w 609600"/>
                        <a:gd name="connsiteY19" fmla="*/ 1010451 h 5202408"/>
                        <a:gd name="connsiteX20" fmla="*/ 0 w 609600"/>
                        <a:gd name="connsiteY20" fmla="*/ 76200 h 5202408"/>
                        <a:gd name="connsiteX0" fmla="*/ 0 w 609600"/>
                        <a:gd name="connsiteY0" fmla="*/ 76200 h 5202408"/>
                        <a:gd name="connsiteX1" fmla="*/ 304800 w 609600"/>
                        <a:gd name="connsiteY1" fmla="*/ 0 h 5202408"/>
                        <a:gd name="connsiteX2" fmla="*/ 609600 w 609600"/>
                        <a:gd name="connsiteY2" fmla="*/ 76200 h 5202408"/>
                        <a:gd name="connsiteX3" fmla="*/ 304800 w 609600"/>
                        <a:gd name="connsiteY3" fmla="*/ 152400 h 5202408"/>
                        <a:gd name="connsiteX4" fmla="*/ 0 w 609600"/>
                        <a:gd name="connsiteY4" fmla="*/ 76200 h 5202408"/>
                        <a:gd name="connsiteX0" fmla="*/ 609600 w 609600"/>
                        <a:gd name="connsiteY0" fmla="*/ 76200 h 5202408"/>
                        <a:gd name="connsiteX1" fmla="*/ 304800 w 609600"/>
                        <a:gd name="connsiteY1" fmla="*/ 152400 h 5202408"/>
                        <a:gd name="connsiteX2" fmla="*/ 0 w 609600"/>
                        <a:gd name="connsiteY2" fmla="*/ 76200 h 5202408"/>
                        <a:gd name="connsiteX3" fmla="*/ 304800 w 609600"/>
                        <a:gd name="connsiteY3" fmla="*/ 0 h 5202408"/>
                        <a:gd name="connsiteX4" fmla="*/ 609600 w 609600"/>
                        <a:gd name="connsiteY4" fmla="*/ 76200 h 5202408"/>
                        <a:gd name="connsiteX5" fmla="*/ 609600 w 609600"/>
                        <a:gd name="connsiteY5" fmla="*/ 808451 h 5202408"/>
                        <a:gd name="connsiteX6" fmla="*/ 609600 w 609600"/>
                        <a:gd name="connsiteY6" fmla="*/ 1540702 h 5202408"/>
                        <a:gd name="connsiteX7" fmla="*/ 609600 w 609600"/>
                        <a:gd name="connsiteY7" fmla="*/ 2020453 h 5202408"/>
                        <a:gd name="connsiteX8" fmla="*/ 609600 w 609600"/>
                        <a:gd name="connsiteY8" fmla="*/ 2500204 h 5202408"/>
                        <a:gd name="connsiteX9" fmla="*/ 609600 w 609600"/>
                        <a:gd name="connsiteY9" fmla="*/ 3181955 h 5202408"/>
                        <a:gd name="connsiteX10" fmla="*/ 609600 w 609600"/>
                        <a:gd name="connsiteY10" fmla="*/ 3914206 h 5202408"/>
                        <a:gd name="connsiteX11" fmla="*/ 609600 w 609600"/>
                        <a:gd name="connsiteY11" fmla="*/ 4393957 h 5202408"/>
                        <a:gd name="connsiteX12" fmla="*/ 609600 w 609600"/>
                        <a:gd name="connsiteY12" fmla="*/ 5126208 h 5202408"/>
                        <a:gd name="connsiteX13" fmla="*/ 304800 w 609600"/>
                        <a:gd name="connsiteY13" fmla="*/ 5202408 h 5202408"/>
                        <a:gd name="connsiteX14" fmla="*/ 0 w 609600"/>
                        <a:gd name="connsiteY14" fmla="*/ 5126208 h 5202408"/>
                        <a:gd name="connsiteX15" fmla="*/ 0 w 609600"/>
                        <a:gd name="connsiteY15" fmla="*/ 4393957 h 5202408"/>
                        <a:gd name="connsiteX16" fmla="*/ 0 w 609600"/>
                        <a:gd name="connsiteY16" fmla="*/ 3762706 h 5202408"/>
                        <a:gd name="connsiteX17" fmla="*/ 0 w 609600"/>
                        <a:gd name="connsiteY17" fmla="*/ 3181955 h 5202408"/>
                        <a:gd name="connsiteX18" fmla="*/ 0 w 609600"/>
                        <a:gd name="connsiteY18" fmla="*/ 2550704 h 5202408"/>
                        <a:gd name="connsiteX19" fmla="*/ 0 w 609600"/>
                        <a:gd name="connsiteY19" fmla="*/ 2020453 h 5202408"/>
                        <a:gd name="connsiteX20" fmla="*/ 0 w 609600"/>
                        <a:gd name="connsiteY20" fmla="*/ 1439702 h 5202408"/>
                        <a:gd name="connsiteX21" fmla="*/ 0 w 609600"/>
                        <a:gd name="connsiteY21" fmla="*/ 707451 h 5202408"/>
                        <a:gd name="connsiteX22" fmla="*/ 0 w 609600"/>
                        <a:gd name="connsiteY22" fmla="*/ 76200 h 520240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</a:cxnLst>
                      <a:rect l="l" t="t" r="r" b="b"/>
                      <a:pathLst>
                        <a:path w="609600" h="5202408" stroke="0" extrusionOk="0">
                          <a:moveTo>
                            <a:pt x="0" y="76200"/>
                          </a:moveTo>
                          <a:cubicBezTo>
                            <a:pt x="-27406" y="112326"/>
                            <a:pt x="109824" y="141979"/>
                            <a:pt x="304800" y="152400"/>
                          </a:cubicBezTo>
                          <a:cubicBezTo>
                            <a:pt x="476558" y="157156"/>
                            <a:pt x="615105" y="117472"/>
                            <a:pt x="609600" y="76200"/>
                          </a:cubicBezTo>
                          <a:cubicBezTo>
                            <a:pt x="594839" y="200467"/>
                            <a:pt x="601494" y="433552"/>
                            <a:pt x="609600" y="555951"/>
                          </a:cubicBezTo>
                          <a:cubicBezTo>
                            <a:pt x="617706" y="678350"/>
                            <a:pt x="609616" y="899148"/>
                            <a:pt x="609600" y="1237702"/>
                          </a:cubicBezTo>
                          <a:cubicBezTo>
                            <a:pt x="609584" y="1576256"/>
                            <a:pt x="611229" y="1578893"/>
                            <a:pt x="609600" y="1767953"/>
                          </a:cubicBezTo>
                          <a:cubicBezTo>
                            <a:pt x="607971" y="1957013"/>
                            <a:pt x="592909" y="2347841"/>
                            <a:pt x="609600" y="2500204"/>
                          </a:cubicBezTo>
                          <a:cubicBezTo>
                            <a:pt x="626291" y="2652567"/>
                            <a:pt x="594363" y="2850399"/>
                            <a:pt x="609600" y="2979955"/>
                          </a:cubicBezTo>
                          <a:cubicBezTo>
                            <a:pt x="624837" y="3109511"/>
                            <a:pt x="588130" y="3379189"/>
                            <a:pt x="609600" y="3712206"/>
                          </a:cubicBezTo>
                          <a:cubicBezTo>
                            <a:pt x="631070" y="4045223"/>
                            <a:pt x="620922" y="4132710"/>
                            <a:pt x="609600" y="4343457"/>
                          </a:cubicBezTo>
                          <a:cubicBezTo>
                            <a:pt x="598278" y="4554204"/>
                            <a:pt x="573536" y="4918554"/>
                            <a:pt x="609600" y="5126208"/>
                          </a:cubicBezTo>
                          <a:cubicBezTo>
                            <a:pt x="578425" y="5177827"/>
                            <a:pt x="478878" y="5189581"/>
                            <a:pt x="304800" y="5202408"/>
                          </a:cubicBezTo>
                          <a:cubicBezTo>
                            <a:pt x="140475" y="5201954"/>
                            <a:pt x="-4382" y="5177252"/>
                            <a:pt x="0" y="5126208"/>
                          </a:cubicBezTo>
                          <a:cubicBezTo>
                            <a:pt x="4866" y="4863056"/>
                            <a:pt x="10546" y="4628986"/>
                            <a:pt x="0" y="4494957"/>
                          </a:cubicBezTo>
                          <a:cubicBezTo>
                            <a:pt x="-10546" y="4360928"/>
                            <a:pt x="-7395" y="4170707"/>
                            <a:pt x="0" y="3964706"/>
                          </a:cubicBezTo>
                          <a:cubicBezTo>
                            <a:pt x="7395" y="3758705"/>
                            <a:pt x="-24599" y="3586706"/>
                            <a:pt x="0" y="3232455"/>
                          </a:cubicBezTo>
                          <a:cubicBezTo>
                            <a:pt x="24599" y="2878204"/>
                            <a:pt x="-25831" y="2773140"/>
                            <a:pt x="0" y="2651704"/>
                          </a:cubicBezTo>
                          <a:cubicBezTo>
                            <a:pt x="25831" y="2530268"/>
                            <a:pt x="-4085" y="2188649"/>
                            <a:pt x="0" y="2070953"/>
                          </a:cubicBezTo>
                          <a:cubicBezTo>
                            <a:pt x="4085" y="1953257"/>
                            <a:pt x="-21242" y="1650036"/>
                            <a:pt x="0" y="1490202"/>
                          </a:cubicBezTo>
                          <a:cubicBezTo>
                            <a:pt x="21242" y="1330368"/>
                            <a:pt x="10915" y="1149511"/>
                            <a:pt x="0" y="1010451"/>
                          </a:cubicBezTo>
                          <a:cubicBezTo>
                            <a:pt x="-10915" y="871391"/>
                            <a:pt x="-27885" y="284427"/>
                            <a:pt x="0" y="76200"/>
                          </a:cubicBezTo>
                          <a:close/>
                        </a:path>
                        <a:path w="609600" h="5202408" fill="lighten" stroke="0" extrusionOk="0">
                          <a:moveTo>
                            <a:pt x="0" y="76200"/>
                          </a:moveTo>
                          <a:cubicBezTo>
                            <a:pt x="9346" y="52900"/>
                            <a:pt x="114633" y="-1999"/>
                            <a:pt x="304800" y="0"/>
                          </a:cubicBezTo>
                          <a:cubicBezTo>
                            <a:pt x="474103" y="9079"/>
                            <a:pt x="609096" y="36034"/>
                            <a:pt x="609600" y="76200"/>
                          </a:cubicBezTo>
                          <a:cubicBezTo>
                            <a:pt x="600762" y="107301"/>
                            <a:pt x="485742" y="151697"/>
                            <a:pt x="304800" y="152400"/>
                          </a:cubicBezTo>
                          <a:cubicBezTo>
                            <a:pt x="141763" y="158337"/>
                            <a:pt x="3770" y="122636"/>
                            <a:pt x="0" y="76200"/>
                          </a:cubicBezTo>
                          <a:close/>
                        </a:path>
                        <a:path w="609600" h="5202408" fill="none" extrusionOk="0">
                          <a:moveTo>
                            <a:pt x="609600" y="76200"/>
                          </a:moveTo>
                          <a:cubicBezTo>
                            <a:pt x="628039" y="135193"/>
                            <a:pt x="458177" y="152149"/>
                            <a:pt x="304800" y="152400"/>
                          </a:cubicBezTo>
                          <a:cubicBezTo>
                            <a:pt x="134330" y="154889"/>
                            <a:pt x="-6549" y="126084"/>
                            <a:pt x="0" y="76200"/>
                          </a:cubicBezTo>
                          <a:cubicBezTo>
                            <a:pt x="-4115" y="47655"/>
                            <a:pt x="123409" y="2003"/>
                            <a:pt x="304800" y="0"/>
                          </a:cubicBezTo>
                          <a:cubicBezTo>
                            <a:pt x="473234" y="-1442"/>
                            <a:pt x="602912" y="28064"/>
                            <a:pt x="609600" y="76200"/>
                          </a:cubicBezTo>
                          <a:cubicBezTo>
                            <a:pt x="594146" y="432865"/>
                            <a:pt x="645513" y="586152"/>
                            <a:pt x="609600" y="808451"/>
                          </a:cubicBezTo>
                          <a:cubicBezTo>
                            <a:pt x="573687" y="1030750"/>
                            <a:pt x="574913" y="1358968"/>
                            <a:pt x="609600" y="1540702"/>
                          </a:cubicBezTo>
                          <a:cubicBezTo>
                            <a:pt x="644287" y="1722436"/>
                            <a:pt x="591026" y="1790620"/>
                            <a:pt x="609600" y="2020453"/>
                          </a:cubicBezTo>
                          <a:cubicBezTo>
                            <a:pt x="628174" y="2250286"/>
                            <a:pt x="622959" y="2329861"/>
                            <a:pt x="609600" y="2500204"/>
                          </a:cubicBezTo>
                          <a:cubicBezTo>
                            <a:pt x="596241" y="2670547"/>
                            <a:pt x="576060" y="2921465"/>
                            <a:pt x="609600" y="3181955"/>
                          </a:cubicBezTo>
                          <a:cubicBezTo>
                            <a:pt x="643140" y="3442445"/>
                            <a:pt x="577536" y="3711888"/>
                            <a:pt x="609600" y="3914206"/>
                          </a:cubicBezTo>
                          <a:cubicBezTo>
                            <a:pt x="641664" y="4116524"/>
                            <a:pt x="599188" y="4214401"/>
                            <a:pt x="609600" y="4393957"/>
                          </a:cubicBezTo>
                          <a:cubicBezTo>
                            <a:pt x="620012" y="4573513"/>
                            <a:pt x="582798" y="4803605"/>
                            <a:pt x="609600" y="5126208"/>
                          </a:cubicBezTo>
                          <a:cubicBezTo>
                            <a:pt x="596710" y="5145661"/>
                            <a:pt x="490233" y="5225913"/>
                            <a:pt x="304800" y="5202408"/>
                          </a:cubicBezTo>
                          <a:cubicBezTo>
                            <a:pt x="144645" y="5196801"/>
                            <a:pt x="-1417" y="5168023"/>
                            <a:pt x="0" y="5126208"/>
                          </a:cubicBezTo>
                          <a:cubicBezTo>
                            <a:pt x="-16917" y="4887207"/>
                            <a:pt x="-32224" y="4552940"/>
                            <a:pt x="0" y="4393957"/>
                          </a:cubicBezTo>
                          <a:cubicBezTo>
                            <a:pt x="32224" y="4234974"/>
                            <a:pt x="9111" y="3976588"/>
                            <a:pt x="0" y="3762706"/>
                          </a:cubicBezTo>
                          <a:cubicBezTo>
                            <a:pt x="-9111" y="3548824"/>
                            <a:pt x="-26985" y="3454859"/>
                            <a:pt x="0" y="3181955"/>
                          </a:cubicBezTo>
                          <a:cubicBezTo>
                            <a:pt x="26985" y="2909051"/>
                            <a:pt x="-3929" y="2684779"/>
                            <a:pt x="0" y="2550704"/>
                          </a:cubicBezTo>
                          <a:cubicBezTo>
                            <a:pt x="3929" y="2416629"/>
                            <a:pt x="-17716" y="2143729"/>
                            <a:pt x="0" y="2020453"/>
                          </a:cubicBezTo>
                          <a:cubicBezTo>
                            <a:pt x="17716" y="1897177"/>
                            <a:pt x="-5150" y="1651340"/>
                            <a:pt x="0" y="1439702"/>
                          </a:cubicBezTo>
                          <a:cubicBezTo>
                            <a:pt x="5150" y="1228064"/>
                            <a:pt x="6688" y="995840"/>
                            <a:pt x="0" y="707451"/>
                          </a:cubicBezTo>
                          <a:cubicBezTo>
                            <a:pt x="-6688" y="419062"/>
                            <a:pt x="-26647" y="304769"/>
                            <a:pt x="0" y="76200"/>
                          </a:cubicBezTo>
                        </a:path>
                        <a:path w="609600" h="5202408" fill="none" stroke="0" extrusionOk="0">
                          <a:moveTo>
                            <a:pt x="609600" y="76200"/>
                          </a:moveTo>
                          <a:cubicBezTo>
                            <a:pt x="594892" y="92085"/>
                            <a:pt x="454727" y="145683"/>
                            <a:pt x="304800" y="152400"/>
                          </a:cubicBezTo>
                          <a:cubicBezTo>
                            <a:pt x="139810" y="148252"/>
                            <a:pt x="-3373" y="123808"/>
                            <a:pt x="0" y="76200"/>
                          </a:cubicBezTo>
                          <a:cubicBezTo>
                            <a:pt x="-1533" y="14481"/>
                            <a:pt x="136656" y="-4162"/>
                            <a:pt x="304800" y="0"/>
                          </a:cubicBezTo>
                          <a:cubicBezTo>
                            <a:pt x="467064" y="2495"/>
                            <a:pt x="611228" y="35285"/>
                            <a:pt x="609600" y="76200"/>
                          </a:cubicBezTo>
                          <a:cubicBezTo>
                            <a:pt x="632035" y="263515"/>
                            <a:pt x="631759" y="389267"/>
                            <a:pt x="609600" y="555951"/>
                          </a:cubicBezTo>
                          <a:cubicBezTo>
                            <a:pt x="587441" y="722635"/>
                            <a:pt x="598978" y="957580"/>
                            <a:pt x="609600" y="1136702"/>
                          </a:cubicBezTo>
                          <a:cubicBezTo>
                            <a:pt x="620222" y="1315824"/>
                            <a:pt x="607565" y="1425193"/>
                            <a:pt x="609600" y="1616452"/>
                          </a:cubicBezTo>
                          <a:cubicBezTo>
                            <a:pt x="611636" y="1807711"/>
                            <a:pt x="627062" y="1967857"/>
                            <a:pt x="609600" y="2146703"/>
                          </a:cubicBezTo>
                          <a:cubicBezTo>
                            <a:pt x="592138" y="2325549"/>
                            <a:pt x="619785" y="2684456"/>
                            <a:pt x="609600" y="2828454"/>
                          </a:cubicBezTo>
                          <a:cubicBezTo>
                            <a:pt x="599415" y="2972452"/>
                            <a:pt x="592832" y="3228014"/>
                            <a:pt x="609600" y="3409205"/>
                          </a:cubicBezTo>
                          <a:cubicBezTo>
                            <a:pt x="626368" y="3590396"/>
                            <a:pt x="600830" y="3797047"/>
                            <a:pt x="609600" y="3939456"/>
                          </a:cubicBezTo>
                          <a:cubicBezTo>
                            <a:pt x="618370" y="4081865"/>
                            <a:pt x="633116" y="4306299"/>
                            <a:pt x="609600" y="4419207"/>
                          </a:cubicBezTo>
                          <a:cubicBezTo>
                            <a:pt x="586084" y="4532115"/>
                            <a:pt x="595507" y="4792243"/>
                            <a:pt x="609600" y="5126208"/>
                          </a:cubicBezTo>
                          <a:cubicBezTo>
                            <a:pt x="622294" y="5178780"/>
                            <a:pt x="471447" y="5216334"/>
                            <a:pt x="304800" y="5202408"/>
                          </a:cubicBezTo>
                          <a:cubicBezTo>
                            <a:pt x="135822" y="5195718"/>
                            <a:pt x="9942" y="5170516"/>
                            <a:pt x="0" y="5126208"/>
                          </a:cubicBezTo>
                          <a:cubicBezTo>
                            <a:pt x="22088" y="4957598"/>
                            <a:pt x="-13865" y="4736376"/>
                            <a:pt x="0" y="4393957"/>
                          </a:cubicBezTo>
                          <a:cubicBezTo>
                            <a:pt x="13865" y="4051538"/>
                            <a:pt x="28875" y="4013776"/>
                            <a:pt x="0" y="3712206"/>
                          </a:cubicBezTo>
                          <a:cubicBezTo>
                            <a:pt x="-28875" y="3410636"/>
                            <a:pt x="22772" y="3439273"/>
                            <a:pt x="0" y="3232455"/>
                          </a:cubicBezTo>
                          <a:cubicBezTo>
                            <a:pt x="-22772" y="3025637"/>
                            <a:pt x="18354" y="2862921"/>
                            <a:pt x="0" y="2550704"/>
                          </a:cubicBezTo>
                          <a:cubicBezTo>
                            <a:pt x="-18354" y="2238487"/>
                            <a:pt x="-16044" y="2240260"/>
                            <a:pt x="0" y="1969953"/>
                          </a:cubicBezTo>
                          <a:cubicBezTo>
                            <a:pt x="16044" y="1699646"/>
                            <a:pt x="23069" y="1569455"/>
                            <a:pt x="0" y="1288202"/>
                          </a:cubicBezTo>
                          <a:cubicBezTo>
                            <a:pt x="-23069" y="1006949"/>
                            <a:pt x="31942" y="619947"/>
                            <a:pt x="0" y="76200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휴먼매직체" panose="02030504000101010101" pitchFamily="18" charset="-127"/>
                <a:ea typeface="휴먼매직체" panose="02030504000101010101" pitchFamily="18" charset="-127"/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60FD1D76-96DA-46D1-BAA6-A8A63E4BCE46}"/>
              </a:ext>
            </a:extLst>
          </p:cNvPr>
          <p:cNvSpPr/>
          <p:nvPr/>
        </p:nvSpPr>
        <p:spPr>
          <a:xfrm>
            <a:off x="0" y="0"/>
            <a:ext cx="12192000" cy="10111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C8653B-312A-4644-8939-178158BB8FA7}"/>
              </a:ext>
            </a:extLst>
          </p:cNvPr>
          <p:cNvSpPr txBox="1"/>
          <p:nvPr/>
        </p:nvSpPr>
        <p:spPr>
          <a:xfrm>
            <a:off x="422011" y="190731"/>
            <a:ext cx="8755165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5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kumimoji="0" lang="ko-KR" altLang="en-US" sz="35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영어 학습에 대한 시간적 부담증가</a:t>
            </a:r>
            <a:endParaRPr kumimoji="0" lang="en-US" altLang="ko-KR" sz="35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369CBDB8-A0A6-436F-9D46-F1D5997847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F376661-E202-44C4-9EBB-93BC91DE3D65}"/>
              </a:ext>
            </a:extLst>
          </p:cNvPr>
          <p:cNvSpPr txBox="1"/>
          <p:nvPr/>
        </p:nvSpPr>
        <p:spPr>
          <a:xfrm>
            <a:off x="422011" y="1241031"/>
            <a:ext cx="10037041" cy="12249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33400" marR="63500" indent="-342900" algn="l" fontAlgn="base"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ko-KR" altLang="en-US" sz="20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직장인 영어 비학습자의</a:t>
            </a:r>
            <a:r>
              <a:rPr lang="en-US" altLang="ko-KR" sz="3200" b="1" u="sng" kern="0" spc="0" dirty="0">
                <a:solidFill>
                  <a:srgbClr val="E2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58.3%</a:t>
            </a:r>
            <a:r>
              <a:rPr lang="ko-KR" altLang="en-US" sz="2000" kern="0" spc="0" dirty="0">
                <a:solidFill>
                  <a:srgbClr val="E2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는</a:t>
            </a:r>
            <a:r>
              <a:rPr lang="ko-KR" altLang="en-US" sz="24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sz="2400" kern="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90500" marR="63500" algn="l" fontAlgn="base"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400" b="1" dirty="0">
                <a:solidFill>
                  <a:srgbClr val="EC1C4B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</a:t>
            </a:r>
            <a:r>
              <a:rPr lang="ko-KR" altLang="en-US" sz="2400" b="1" dirty="0">
                <a:solidFill>
                  <a:srgbClr val="E2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영어 공부를 하지않는 이유</a:t>
            </a:r>
            <a:r>
              <a:rPr lang="ko-KR" altLang="en-US" sz="24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 </a:t>
            </a:r>
            <a:r>
              <a:rPr lang="en-US" altLang="ko-KR" sz="3200" b="1" dirty="0">
                <a:solidFill>
                  <a:srgbClr val="E2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‘</a:t>
            </a:r>
            <a:r>
              <a:rPr lang="ko-KR" altLang="en-US" sz="3200" b="1" u="sng" dirty="0">
                <a:solidFill>
                  <a:srgbClr val="E2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시간부족</a:t>
            </a:r>
            <a:r>
              <a:rPr lang="en-US" altLang="ko-KR" sz="3200" b="1" dirty="0">
                <a:solidFill>
                  <a:srgbClr val="E2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’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으로 답함</a:t>
            </a:r>
            <a:endParaRPr lang="ko-KR" altLang="en-US" sz="2400" kern="0" spc="0" dirty="0">
              <a:solidFill>
                <a:srgbClr val="000000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3B7182CA-43E7-40DA-AB2E-7C13D3B81D8D}"/>
              </a:ext>
            </a:extLst>
          </p:cNvPr>
          <p:cNvSpPr txBox="1"/>
          <p:nvPr/>
        </p:nvSpPr>
        <p:spPr>
          <a:xfrm>
            <a:off x="5575322" y="5738279"/>
            <a:ext cx="1018066" cy="4247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휴먼매직체" panose="02030504000101010101" pitchFamily="18" charset="-127"/>
                <a:ea typeface="휴먼매직체" panose="02030504000101010101" pitchFamily="18" charset="-127"/>
              </a:rPr>
              <a:t>14.2%</a:t>
            </a:r>
            <a:endParaRPr kumimoji="0" lang="ko-KR" altLang="en-US" sz="2200" i="0" u="none" strike="noStrike" kern="1200" cap="none" spc="0" normalizeH="0" baseline="0" noProof="0" dirty="0">
              <a:ln>
                <a:noFill/>
              </a:ln>
              <a:solidFill>
                <a:schemeClr val="accent5">
                  <a:lumMod val="75000"/>
                </a:schemeClr>
              </a:solidFill>
              <a:effectLst/>
              <a:uLnTx/>
              <a:uFillTx/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662F59FB-60DD-4252-A5A1-1475F382F435}"/>
              </a:ext>
            </a:extLst>
          </p:cNvPr>
          <p:cNvSpPr txBox="1"/>
          <p:nvPr/>
        </p:nvSpPr>
        <p:spPr>
          <a:xfrm>
            <a:off x="5790371" y="5266709"/>
            <a:ext cx="935917" cy="4247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휴먼매직체" panose="02030504000101010101" pitchFamily="18" charset="-127"/>
                <a:ea typeface="휴먼매직체" panose="02030504000101010101" pitchFamily="18" charset="-127"/>
              </a:rPr>
              <a:t>16.3%</a:t>
            </a:r>
            <a:endParaRPr kumimoji="0" lang="ko-KR" altLang="en-US" sz="2200" i="0" u="none" strike="noStrike" kern="1200" cap="none" spc="0" normalizeH="0" baseline="0" noProof="0" dirty="0">
              <a:ln>
                <a:noFill/>
              </a:ln>
              <a:solidFill>
                <a:schemeClr val="accent5">
                  <a:lumMod val="75000"/>
                </a:schemeClr>
              </a:solidFill>
              <a:effectLst/>
              <a:uLnTx/>
              <a:uFillTx/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7E918E97-B1B8-467B-9504-04FF8965B562}"/>
              </a:ext>
            </a:extLst>
          </p:cNvPr>
          <p:cNvSpPr txBox="1"/>
          <p:nvPr/>
        </p:nvSpPr>
        <p:spPr>
          <a:xfrm>
            <a:off x="6533794" y="4763658"/>
            <a:ext cx="1003662" cy="4247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200" dirty="0">
                <a:solidFill>
                  <a:schemeClr val="accent5">
                    <a:lumMod val="75000"/>
                  </a:schemeClr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19.2</a:t>
            </a:r>
            <a:r>
              <a:rPr kumimoji="0" lang="en-US" altLang="ko-KR" sz="2200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휴먼매직체" panose="02030504000101010101" pitchFamily="18" charset="-127"/>
                <a:ea typeface="휴먼매직체" panose="02030504000101010101" pitchFamily="18" charset="-127"/>
              </a:rPr>
              <a:t>%</a:t>
            </a:r>
            <a:endParaRPr kumimoji="0" lang="ko-KR" altLang="en-US" sz="2200" i="0" u="none" strike="noStrike" kern="1200" cap="none" spc="0" normalizeH="0" baseline="0" noProof="0" dirty="0">
              <a:ln>
                <a:noFill/>
              </a:ln>
              <a:solidFill>
                <a:schemeClr val="accent5">
                  <a:lumMod val="75000"/>
                </a:schemeClr>
              </a:solidFill>
              <a:effectLst/>
              <a:uLnTx/>
              <a:uFillTx/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119ABDDF-3D30-4D4D-8DA8-8B0A2F32FABE}"/>
              </a:ext>
            </a:extLst>
          </p:cNvPr>
          <p:cNvSpPr txBox="1"/>
          <p:nvPr/>
        </p:nvSpPr>
        <p:spPr>
          <a:xfrm>
            <a:off x="6612455" y="4317596"/>
            <a:ext cx="1003662" cy="4247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휴먼매직체" panose="02030504000101010101" pitchFamily="18" charset="-127"/>
                <a:ea typeface="휴먼매직체" panose="02030504000101010101" pitchFamily="18" charset="-127"/>
              </a:rPr>
              <a:t>19.8%</a:t>
            </a:r>
            <a:endParaRPr kumimoji="0" lang="ko-KR" altLang="en-US" sz="2200" i="0" u="none" strike="noStrike" kern="1200" cap="none" spc="0" normalizeH="0" baseline="0" noProof="0" dirty="0">
              <a:ln>
                <a:noFill/>
              </a:ln>
              <a:solidFill>
                <a:schemeClr val="accent5">
                  <a:lumMod val="75000"/>
                </a:schemeClr>
              </a:solidFill>
              <a:effectLst/>
              <a:uLnTx/>
              <a:uFillTx/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18C61A03-B47B-46FD-8B77-1F7BA8930D25}"/>
              </a:ext>
            </a:extLst>
          </p:cNvPr>
          <p:cNvSpPr txBox="1"/>
          <p:nvPr/>
        </p:nvSpPr>
        <p:spPr>
          <a:xfrm>
            <a:off x="7637496" y="3841533"/>
            <a:ext cx="820169" cy="281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휴먼매직체" panose="02030504000101010101" pitchFamily="18" charset="-127"/>
                <a:ea typeface="휴먼매직체" panose="02030504000101010101" pitchFamily="18" charset="-127"/>
              </a:rPr>
              <a:t>26%</a:t>
            </a:r>
            <a:endParaRPr kumimoji="0" lang="ko-KR" altLang="en-US" sz="2200" i="0" u="none" strike="noStrike" kern="1200" cap="none" spc="0" normalizeH="0" baseline="0" noProof="0" dirty="0">
              <a:ln>
                <a:noFill/>
              </a:ln>
              <a:solidFill>
                <a:schemeClr val="accent5">
                  <a:lumMod val="75000"/>
                </a:schemeClr>
              </a:solidFill>
              <a:effectLst/>
              <a:uLnTx/>
              <a:uFillTx/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D71FC3C1-F37C-4B57-963B-C73A183DDD78}"/>
              </a:ext>
            </a:extLst>
          </p:cNvPr>
          <p:cNvSpPr txBox="1"/>
          <p:nvPr/>
        </p:nvSpPr>
        <p:spPr>
          <a:xfrm>
            <a:off x="8286287" y="5998984"/>
            <a:ext cx="33064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75000"/>
                  </a:schemeClr>
                </a:solidFill>
                <a:effectLst/>
                <a:uLnTx/>
                <a:uFillTx/>
                <a:latin typeface="휴먼매직체" panose="02030504000101010101" pitchFamily="18" charset="-127"/>
                <a:ea typeface="휴먼매직체" panose="02030504000101010101" pitchFamily="18" charset="-127"/>
              </a:rPr>
              <a:t>출처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75000"/>
                  </a:schemeClr>
                </a:solidFill>
                <a:effectLst/>
                <a:uLnTx/>
                <a:uFillTx/>
                <a:latin typeface="휴먼매직체" panose="02030504000101010101" pitchFamily="18" charset="-127"/>
                <a:ea typeface="휴먼매직체" panose="02030504000101010101" pitchFamily="18" charset="-127"/>
              </a:rPr>
              <a:t>: 2019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75000"/>
                  </a:schemeClr>
                </a:solidFill>
                <a:effectLst/>
                <a:uLnTx/>
                <a:uFillTx/>
                <a:latin typeface="휴먼매직체" panose="02030504000101010101" pitchFamily="18" charset="-127"/>
                <a:ea typeface="휴먼매직체" panose="02030504000101010101" pitchFamily="18" charset="-127"/>
              </a:rPr>
              <a:t>년 </a:t>
            </a:r>
            <a:r>
              <a:rPr kumimoji="0" lang="ko-KR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4">
                    <a:lumMod val="75000"/>
                  </a:schemeClr>
                </a:solidFill>
                <a:effectLst/>
                <a:uLnTx/>
                <a:uFillTx/>
                <a:latin typeface="휴먼매직체" panose="02030504000101010101" pitchFamily="18" charset="-127"/>
                <a:ea typeface="휴먼매직체" panose="02030504000101010101" pitchFamily="18" charset="-127"/>
              </a:rPr>
              <a:t>트렌디모니터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chemeClr val="accent4">
                  <a:lumMod val="75000"/>
                </a:schemeClr>
              </a:solidFill>
              <a:effectLst/>
              <a:uLnTx/>
              <a:uFillTx/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54A70A6C-FFD3-4E42-BAB0-97D37F1BC983}"/>
              </a:ext>
            </a:extLst>
          </p:cNvPr>
          <p:cNvSpPr txBox="1"/>
          <p:nvPr/>
        </p:nvSpPr>
        <p:spPr>
          <a:xfrm>
            <a:off x="883892" y="5798777"/>
            <a:ext cx="43589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chemeClr val="bg1"/>
                </a:solidFill>
                <a:effectLst>
                  <a:outerShdw blurRad="50800" dist="38100" dir="8100000" algn="tr" rotWithShape="0">
                    <a:prstClr val="black">
                      <a:alpha val="71000"/>
                    </a:prstClr>
                  </a:outerShdw>
                </a:effectLst>
                <a:latin typeface="+mn-ea"/>
              </a:rPr>
              <a:t>영어를 못해도 상관없다고 생각하기 때문에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E1B72AD2-40C9-4713-AE33-CA14E8B0F4E9}"/>
              </a:ext>
            </a:extLst>
          </p:cNvPr>
          <p:cNvSpPr txBox="1"/>
          <p:nvPr/>
        </p:nvSpPr>
        <p:spPr>
          <a:xfrm>
            <a:off x="937191" y="4806228"/>
            <a:ext cx="44368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8100000" algn="tr" rotWithShape="0">
                    <a:prstClr val="black">
                      <a:alpha val="71000"/>
                    </a:prstClr>
                  </a:outerShdw>
                </a:effectLst>
                <a:latin typeface="+mn-ea"/>
              </a:rPr>
              <a:t>영어 공부를 생각하면 스트레스를 받아서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11783A26-5B53-4E03-9C31-A31A743BEFE2}"/>
              </a:ext>
            </a:extLst>
          </p:cNvPr>
          <p:cNvSpPr txBox="1"/>
          <p:nvPr/>
        </p:nvSpPr>
        <p:spPr>
          <a:xfrm>
            <a:off x="943208" y="4360674"/>
            <a:ext cx="44308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8100000" algn="tr" rotWithShape="0">
                    <a:prstClr val="black">
                      <a:alpha val="71000"/>
                    </a:prstClr>
                  </a:outerShdw>
                </a:effectLst>
                <a:latin typeface="+mn-ea"/>
              </a:rPr>
              <a:t>영어의 필요성을 딱히 못 느껴서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1F5B05E0-A6BD-423F-84BA-197E8611423E}"/>
              </a:ext>
            </a:extLst>
          </p:cNvPr>
          <p:cNvSpPr txBox="1"/>
          <p:nvPr/>
        </p:nvSpPr>
        <p:spPr>
          <a:xfrm>
            <a:off x="976880" y="3859636"/>
            <a:ext cx="44308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8100000" algn="tr" rotWithShape="0">
                    <a:prstClr val="black">
                      <a:alpha val="71000"/>
                    </a:prstClr>
                  </a:outerShdw>
                </a:effectLst>
                <a:latin typeface="+mn-ea"/>
              </a:rPr>
              <a:t>아무리 해도 실력이 늘지 않아서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6A0E8FD5-916C-46C7-81C7-75D945D23FDE}"/>
              </a:ext>
            </a:extLst>
          </p:cNvPr>
          <p:cNvSpPr txBox="1"/>
          <p:nvPr/>
        </p:nvSpPr>
        <p:spPr>
          <a:xfrm>
            <a:off x="892676" y="2865542"/>
            <a:ext cx="6682793" cy="455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8100000" algn="tr" rotWithShape="0">
                    <a:prstClr val="black">
                      <a:alpha val="71000"/>
                    </a:prstClr>
                  </a:outerShdw>
                </a:effectLst>
                <a:latin typeface="+mn-ea"/>
              </a:rPr>
              <a:t>영어공부를 위해서 따로 시간을 내기 어려워서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85029300-38BA-462E-9B3C-B90925D9ADCE}"/>
              </a:ext>
            </a:extLst>
          </p:cNvPr>
          <p:cNvSpPr txBox="1"/>
          <p:nvPr/>
        </p:nvSpPr>
        <p:spPr>
          <a:xfrm>
            <a:off x="937191" y="3320789"/>
            <a:ext cx="5087076" cy="455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8100000" algn="tr" rotWithShape="0">
                    <a:prstClr val="black">
                      <a:alpha val="71000"/>
                    </a:prstClr>
                  </a:outerShdw>
                </a:effectLst>
                <a:latin typeface="+mn-ea"/>
              </a:rPr>
              <a:t>배울 만한 시간적 여력이 안돼서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75AD9941-6D32-4386-AE00-3CF51EC44CE8}"/>
              </a:ext>
            </a:extLst>
          </p:cNvPr>
          <p:cNvSpPr txBox="1"/>
          <p:nvPr/>
        </p:nvSpPr>
        <p:spPr>
          <a:xfrm>
            <a:off x="7921468" y="3227264"/>
            <a:ext cx="14174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E20000"/>
                </a:solidFill>
                <a:effectLst/>
                <a:latin typeface="휴먼매직체" panose="02030504000101010101" pitchFamily="18" charset="-127"/>
                <a:ea typeface="휴먼매직체" panose="02030504000101010101" pitchFamily="18" charset="-127"/>
              </a:rPr>
              <a:t>27.7%</a:t>
            </a:r>
            <a:endParaRPr lang="ko-KR" altLang="en-US" sz="3600" dirty="0">
              <a:solidFill>
                <a:srgbClr val="E20000"/>
              </a:solidFill>
              <a:effectLst/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1621A097-1574-4859-A42A-5B582F45EB1D}"/>
              </a:ext>
            </a:extLst>
          </p:cNvPr>
          <p:cNvSpPr txBox="1"/>
          <p:nvPr/>
        </p:nvSpPr>
        <p:spPr>
          <a:xfrm>
            <a:off x="8213591" y="2687554"/>
            <a:ext cx="14174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E20000"/>
                </a:solidFill>
                <a:effectLst/>
                <a:latin typeface="휴먼매직체" panose="02030504000101010101" pitchFamily="18" charset="-127"/>
                <a:ea typeface="휴먼매직체" panose="02030504000101010101" pitchFamily="18" charset="-127"/>
              </a:rPr>
              <a:t>30.6%</a:t>
            </a:r>
            <a:endParaRPr lang="ko-KR" altLang="en-US" sz="3600" dirty="0">
              <a:solidFill>
                <a:srgbClr val="E20000"/>
              </a:solidFill>
              <a:effectLst/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3F08507E-324D-4B5A-B4B8-5B85A2F50A6E}"/>
              </a:ext>
            </a:extLst>
          </p:cNvPr>
          <p:cNvSpPr txBox="1"/>
          <p:nvPr/>
        </p:nvSpPr>
        <p:spPr>
          <a:xfrm>
            <a:off x="938851" y="5298456"/>
            <a:ext cx="44688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chemeClr val="bg1"/>
                </a:solidFill>
                <a:effectLst>
                  <a:outerShdw blurRad="50800" dist="38100" dir="8100000" algn="tr" rotWithShape="0">
                    <a:prstClr val="black">
                      <a:alpha val="71000"/>
                    </a:prstClr>
                  </a:outerShdw>
                </a:effectLst>
                <a:latin typeface="+mn-ea"/>
              </a:rPr>
              <a:t>재미가 없어서</a:t>
            </a:r>
          </a:p>
        </p:txBody>
      </p:sp>
    </p:spTree>
    <p:extLst>
      <p:ext uri="{BB962C8B-B14F-4D97-AF65-F5344CB8AC3E}">
        <p14:creationId xmlns:p14="http://schemas.microsoft.com/office/powerpoint/2010/main" val="38738148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0FD1D76-96DA-46D1-BAA6-A8A63E4BCE46}"/>
              </a:ext>
            </a:extLst>
          </p:cNvPr>
          <p:cNvSpPr/>
          <p:nvPr/>
        </p:nvSpPr>
        <p:spPr>
          <a:xfrm>
            <a:off x="0" y="0"/>
            <a:ext cx="12192000" cy="10111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369CBDB8-A0A6-436F-9D46-F1D5997847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203175-1272-4E8C-A300-0F0109F72CD9}"/>
              </a:ext>
            </a:extLst>
          </p:cNvPr>
          <p:cNvSpPr txBox="1"/>
          <p:nvPr/>
        </p:nvSpPr>
        <p:spPr>
          <a:xfrm>
            <a:off x="422011" y="190731"/>
            <a:ext cx="8755165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5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kumimoji="0" lang="ko-KR" altLang="en-US" sz="35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영어 강세의 중요성</a:t>
            </a:r>
            <a:endParaRPr kumimoji="0" lang="en-US" altLang="ko-KR" sz="35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5DBCB3-0A70-44F3-8220-346C984184F1}"/>
              </a:ext>
            </a:extLst>
          </p:cNvPr>
          <p:cNvSpPr txBox="1"/>
          <p:nvPr/>
        </p:nvSpPr>
        <p:spPr>
          <a:xfrm>
            <a:off x="7661137" y="5299188"/>
            <a:ext cx="40207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75000"/>
                  </a:schemeClr>
                </a:solidFill>
                <a:effectLst/>
                <a:uLnTx/>
                <a:uFillTx/>
                <a:latin typeface="휴먼매직체" panose="02030504000101010101" pitchFamily="18" charset="-127"/>
                <a:ea typeface="휴먼매직체" panose="02030504000101010101" pitchFamily="18" charset="-127"/>
              </a:rPr>
              <a:t>출처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75000"/>
                  </a:schemeClr>
                </a:solidFill>
                <a:effectLst/>
                <a:uLnTx/>
                <a:uFillTx/>
                <a:latin typeface="휴먼매직체" panose="02030504000101010101" pitchFamily="18" charset="-127"/>
                <a:ea typeface="휴먼매직체" panose="02030504000101010101" pitchFamily="18" charset="-127"/>
              </a:rPr>
              <a:t>: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75000"/>
                  </a:schemeClr>
                </a:solidFill>
                <a:effectLst/>
                <a:uLnTx/>
                <a:uFillTx/>
                <a:latin typeface="휴먼매직체" panose="02030504000101010101" pitchFamily="18" charset="-127"/>
                <a:ea typeface="휴먼매직체" panose="02030504000101010101" pitchFamily="18" charset="-127"/>
              </a:rPr>
              <a:t>김재연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75000"/>
                  </a:schemeClr>
                </a:solidFill>
                <a:effectLst/>
                <a:uLnTx/>
                <a:uFillTx/>
                <a:latin typeface="휴먼매직체" panose="02030504000101010101" pitchFamily="18" charset="-127"/>
                <a:ea typeface="휴먼매직체" panose="02030504000101010101" pitchFamily="18" charset="-127"/>
              </a:rPr>
              <a:t>|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75000"/>
                  </a:schemeClr>
                </a:solidFill>
                <a:effectLst/>
                <a:uLnTx/>
                <a:uFillTx/>
                <a:latin typeface="휴먼매직체" panose="02030504000101010101" pitchFamily="18" charset="-127"/>
                <a:ea typeface="휴먼매직체" panose="02030504000101010101" pitchFamily="18" charset="-127"/>
              </a:rPr>
              <a:t>영어단어의 강세위치가 발음의 이해 가능성에 미치는 영향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chemeClr val="accent4">
                  <a:lumMod val="75000"/>
                </a:schemeClr>
              </a:solidFill>
              <a:effectLst/>
              <a:uLnTx/>
              <a:uFillTx/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dirty="0">
                <a:solidFill>
                  <a:schemeClr val="accent4">
                    <a:lumMod val="75000"/>
                  </a:schemeClr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한국교원대 석사학위논문 </a:t>
            </a:r>
            <a:r>
              <a:rPr lang="en-US" altLang="ko-KR" sz="2000" dirty="0">
                <a:solidFill>
                  <a:schemeClr val="accent4">
                    <a:lumMod val="75000"/>
                  </a:schemeClr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2019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chemeClr val="accent4">
                  <a:lumMod val="75000"/>
                </a:schemeClr>
              </a:solidFill>
              <a:effectLst/>
              <a:uLnTx/>
              <a:uFillTx/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graphicFrame>
        <p:nvGraphicFramePr>
          <p:cNvPr id="8" name="차트 7">
            <a:extLst>
              <a:ext uri="{FF2B5EF4-FFF2-40B4-BE49-F238E27FC236}">
                <a16:creationId xmlns:a16="http://schemas.microsoft.com/office/drawing/2014/main" id="{594A6DEE-7DC9-4C16-835C-E9E58EC4CE7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38293140"/>
              </p:ext>
            </p:extLst>
          </p:nvPr>
        </p:nvGraphicFramePr>
        <p:xfrm>
          <a:off x="150380" y="2100660"/>
          <a:ext cx="7793735" cy="46788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6F9F7E13-AC8D-492F-9B89-9F937FB6BF00}"/>
              </a:ext>
            </a:extLst>
          </p:cNvPr>
          <p:cNvSpPr txBox="1"/>
          <p:nvPr/>
        </p:nvSpPr>
        <p:spPr>
          <a:xfrm>
            <a:off x="800793" y="1178633"/>
            <a:ext cx="1059041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같은 단어를 잘못된 강세로 발음할 시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b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원어민의 인식률이 최대 </a:t>
            </a:r>
            <a:r>
              <a:rPr lang="ko-KR" altLang="en-US" sz="2000" dirty="0">
                <a:solidFill>
                  <a:srgbClr val="E2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3200" b="1" dirty="0">
                <a:solidFill>
                  <a:srgbClr val="E2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10% </a:t>
            </a:r>
            <a:r>
              <a:rPr lang="ko-KR" altLang="en-US" sz="2500" b="1" dirty="0">
                <a:solidFill>
                  <a:srgbClr val="E2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가량 떨어지는 것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으로 조사됨</a:t>
            </a:r>
          </a:p>
        </p:txBody>
      </p:sp>
    </p:spTree>
    <p:extLst>
      <p:ext uri="{BB962C8B-B14F-4D97-AF65-F5344CB8AC3E}">
        <p14:creationId xmlns:p14="http://schemas.microsoft.com/office/powerpoint/2010/main" val="39810858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A9EE6B9-3DF5-4783-9AFD-33F43F4C77C9}"/>
              </a:ext>
            </a:extLst>
          </p:cNvPr>
          <p:cNvSpPr/>
          <p:nvPr/>
        </p:nvSpPr>
        <p:spPr>
          <a:xfrm>
            <a:off x="0" y="0"/>
            <a:ext cx="12192000" cy="10111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189B41A-21F2-434E-88A0-AA21D21ABEF4}"/>
              </a:ext>
            </a:extLst>
          </p:cNvPr>
          <p:cNvSpPr txBox="1"/>
          <p:nvPr/>
        </p:nvSpPr>
        <p:spPr>
          <a:xfrm>
            <a:off x="422011" y="190731"/>
            <a:ext cx="8755165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5. </a:t>
            </a:r>
            <a:r>
              <a:rPr lang="ko-KR" altLang="en-US" sz="3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프로젝트의 필요성</a:t>
            </a:r>
            <a:endParaRPr kumimoji="0" lang="en-US" altLang="ko-KR" sz="35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2B4C806-7BFB-42CF-BE98-D7A5CDA772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429" t="10775" r="13312" b="21471"/>
          <a:stretch/>
        </p:blipFill>
        <p:spPr>
          <a:xfrm>
            <a:off x="5702748" y="3655187"/>
            <a:ext cx="786501" cy="303548"/>
          </a:xfrm>
          <a:prstGeom prst="rect">
            <a:avLst/>
          </a:prstGeom>
        </p:spPr>
      </p:pic>
      <p:pic>
        <p:nvPicPr>
          <p:cNvPr id="5" name="Picture 2" descr="스마트 폰 아이콘을 들고 인간의 손 전화 지주 플랫 아이콘 로그인재고 가상현실에 대한 스톡 벡터 아트 및 기타 이미지 - iStock">
            <a:extLst>
              <a:ext uri="{FF2B5EF4-FFF2-40B4-BE49-F238E27FC236}">
                <a16:creationId xmlns:a16="http://schemas.microsoft.com/office/drawing/2014/main" id="{98F37133-1801-4F36-AC6C-FCC41A81E4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9593" y="2435500"/>
            <a:ext cx="2879959" cy="2879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Oval 7">
            <a:extLst>
              <a:ext uri="{FF2B5EF4-FFF2-40B4-BE49-F238E27FC236}">
                <a16:creationId xmlns:a16="http://schemas.microsoft.com/office/drawing/2014/main" id="{E89BC240-3B50-45D9-A7C8-0EB7DC41CB65}"/>
              </a:ext>
            </a:extLst>
          </p:cNvPr>
          <p:cNvSpPr/>
          <p:nvPr/>
        </p:nvSpPr>
        <p:spPr>
          <a:xfrm>
            <a:off x="1984575" y="2399680"/>
            <a:ext cx="828133" cy="828133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952FA8D-0F01-4F55-9DE2-6872EA2BAFB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665" y="2499558"/>
            <a:ext cx="589703" cy="639290"/>
          </a:xfrm>
          <a:prstGeom prst="rect">
            <a:avLst/>
          </a:prstGeom>
        </p:spPr>
      </p:pic>
      <p:sp>
        <p:nvSpPr>
          <p:cNvPr id="13" name="speed">
            <a:extLst>
              <a:ext uri="{FF2B5EF4-FFF2-40B4-BE49-F238E27FC236}">
                <a16:creationId xmlns:a16="http://schemas.microsoft.com/office/drawing/2014/main" id="{F30FB934-D1B5-431F-B21A-BC98065421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6714" y="3287732"/>
            <a:ext cx="2603854" cy="22159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 anchor="t" anchorCtr="0">
            <a:spAutoFit/>
            <a:sp3d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ctr">
              <a:lnSpc>
                <a:spcPct val="90000"/>
              </a:lnSpc>
              <a:buClr>
                <a:prstClr val="white"/>
              </a:buClr>
              <a:defRPr/>
            </a:pPr>
            <a:r>
              <a:rPr lang="en-US" altLang="ko-KR" sz="16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Verdana" charset="0"/>
              </a:rPr>
              <a:t>1. NEEDS OF ENGLISH</a:t>
            </a:r>
          </a:p>
        </p:txBody>
      </p:sp>
      <p:sp>
        <p:nvSpPr>
          <p:cNvPr id="14" name="speed">
            <a:extLst>
              <a:ext uri="{FF2B5EF4-FFF2-40B4-BE49-F238E27FC236}">
                <a16:creationId xmlns:a16="http://schemas.microsoft.com/office/drawing/2014/main" id="{DB1D860A-49FD-4DD8-BCAD-1716EF9EF5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06814" y="3196134"/>
            <a:ext cx="2126038" cy="222757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 anchor="t" anchorCtr="0">
            <a:spAutoFit/>
            <a:sp3d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ctr">
              <a:lnSpc>
                <a:spcPct val="90000"/>
              </a:lnSpc>
              <a:buClr>
                <a:prstClr val="white"/>
              </a:buClr>
              <a:defRPr/>
            </a:pPr>
            <a:r>
              <a:rPr lang="en-US" altLang="ko-KR" sz="16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Verdana" charset="0"/>
              </a:rPr>
              <a:t>2. HIGH COST</a:t>
            </a:r>
          </a:p>
        </p:txBody>
      </p:sp>
      <p:sp>
        <p:nvSpPr>
          <p:cNvPr id="15" name="speed">
            <a:extLst>
              <a:ext uri="{FF2B5EF4-FFF2-40B4-BE49-F238E27FC236}">
                <a16:creationId xmlns:a16="http://schemas.microsoft.com/office/drawing/2014/main" id="{6D263698-4DF2-4DFE-A669-D0BF8A9C95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85719" y="5755166"/>
            <a:ext cx="3113560" cy="222757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 anchor="t" anchorCtr="0">
            <a:spAutoFit/>
            <a:sp3d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ctr">
              <a:lnSpc>
                <a:spcPct val="90000"/>
              </a:lnSpc>
              <a:buClr>
                <a:prstClr val="white"/>
              </a:buClr>
              <a:defRPr/>
            </a:pPr>
            <a:r>
              <a:rPr lang="en-US" altLang="ko-KR" sz="16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Verdana" charset="0"/>
              </a:rPr>
              <a:t>3. LACK</a:t>
            </a:r>
            <a:r>
              <a:rPr lang="ko-KR" altLang="en-US" sz="16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Verdana" charset="0"/>
              </a:rPr>
              <a:t> </a:t>
            </a:r>
            <a:r>
              <a:rPr lang="en-US" altLang="ko-KR" sz="16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Verdana" charset="0"/>
              </a:rPr>
              <a:t>OF</a:t>
            </a:r>
            <a:r>
              <a:rPr lang="ko-KR" altLang="en-US" sz="16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Verdana" charset="0"/>
              </a:rPr>
              <a:t> </a:t>
            </a:r>
            <a:r>
              <a:rPr lang="en-US" altLang="ko-KR" sz="16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Verdana" charset="0"/>
              </a:rPr>
              <a:t>TIME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DB2FB05-9A2B-4278-8CDB-9C1387FE2B7F}"/>
              </a:ext>
            </a:extLst>
          </p:cNvPr>
          <p:cNvSpPr txBox="1"/>
          <p:nvPr/>
        </p:nvSpPr>
        <p:spPr>
          <a:xfrm>
            <a:off x="1365023" y="1134638"/>
            <a:ext cx="8898650" cy="977191"/>
          </a:xfrm>
          <a:prstGeom prst="rect">
            <a:avLst/>
          </a:prstGeom>
          <a:noFill/>
          <a:ln w="19050">
            <a:noFill/>
            <a:prstDash val="sysDash"/>
          </a:ln>
        </p:spPr>
        <p:txBody>
          <a:bodyPr wrap="square" rtlCol="0">
            <a:spAutoFit/>
          </a:bodyPr>
          <a:lstStyle/>
          <a:p>
            <a:pPr algn="ctr" latinLnBrk="0">
              <a:lnSpc>
                <a:spcPct val="120000"/>
              </a:lnSpc>
              <a:defRPr/>
            </a:pPr>
            <a:r>
              <a:rPr lang="ko-KR" altLang="en-US" sz="2500" b="1" dirty="0">
                <a:solidFill>
                  <a:srgbClr val="E2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직장인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과 </a:t>
            </a:r>
            <a:r>
              <a:rPr lang="ko-KR" altLang="en-US" sz="2500" b="1" dirty="0">
                <a:solidFill>
                  <a:srgbClr val="E2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취업준비생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 쉽게 접근할 수 있으며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비용적 부담을 줄일 수 있는 </a:t>
            </a:r>
            <a:b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2500" b="1" dirty="0">
                <a:solidFill>
                  <a:srgbClr val="E2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빅데이터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활용한 </a:t>
            </a:r>
            <a:r>
              <a:rPr lang="ko-KR" altLang="en-US" sz="2500" b="1" dirty="0">
                <a:solidFill>
                  <a:srgbClr val="E2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영어학습 강세 교정 플랫폼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을 제안합니다</a:t>
            </a:r>
            <a:endParaRPr lang="en-US" altLang="ko-KR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A92BBC2-E8A2-418A-A463-54E5ACA43FD8}"/>
              </a:ext>
            </a:extLst>
          </p:cNvPr>
          <p:cNvSpPr txBox="1"/>
          <p:nvPr/>
        </p:nvSpPr>
        <p:spPr>
          <a:xfrm>
            <a:off x="648379" y="3539419"/>
            <a:ext cx="3541068" cy="384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kumimoji="0" lang="en-US" altLang="ko-KR" sz="1900" b="1" i="0" u="none" strike="noStrike" kern="1200" cap="none" spc="0" normalizeH="0" baseline="0" noProof="0" dirty="0">
                <a:ln>
                  <a:noFill/>
                </a:ln>
                <a:solidFill>
                  <a:srgbClr val="6BBBF1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900" b="1" dirty="0">
                <a:solidFill>
                  <a:srgbClr val="6BBBF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채용과정에 영어능력의 중요성</a:t>
            </a:r>
            <a:endParaRPr kumimoji="0" lang="en-US" altLang="ko-KR" sz="1900" b="1" i="0" u="none" strike="noStrike" kern="1200" cap="none" spc="0" normalizeH="0" baseline="0" noProof="0" dirty="0">
              <a:ln>
                <a:noFill/>
              </a:ln>
              <a:solidFill>
                <a:srgbClr val="6BBBF1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A4697C5-C5EE-414B-AD23-6A8BB7D8F465}"/>
              </a:ext>
            </a:extLst>
          </p:cNvPr>
          <p:cNvSpPr txBox="1"/>
          <p:nvPr/>
        </p:nvSpPr>
        <p:spPr>
          <a:xfrm>
            <a:off x="8267699" y="3525902"/>
            <a:ext cx="3778121" cy="384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kumimoji="0" lang="ko-KR" altLang="en-US" sz="19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취업준비생의 영어교육비 부담증가</a:t>
            </a:r>
            <a:endParaRPr kumimoji="0" lang="en-US" altLang="ko-KR" sz="19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967FBF9-CCCF-4A76-BF28-CEE5AE9CF382}"/>
              </a:ext>
            </a:extLst>
          </p:cNvPr>
          <p:cNvSpPr txBox="1"/>
          <p:nvPr/>
        </p:nvSpPr>
        <p:spPr>
          <a:xfrm>
            <a:off x="8431298" y="6020901"/>
            <a:ext cx="3760702" cy="384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900" b="1" i="0" u="none" strike="noStrike" kern="1200" cap="none" spc="0" normalizeH="0" baseline="0" noProof="0" dirty="0">
                <a:ln>
                  <a:noFill/>
                </a:ln>
                <a:solidFill>
                  <a:srgbClr val="A5A5A5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영어 학습에 대한 시간적 부담증가</a:t>
            </a:r>
            <a:endParaRPr kumimoji="0" lang="en-US" altLang="ko-KR" sz="1900" b="1" i="0" u="none" strike="noStrike" kern="1200" cap="none" spc="0" normalizeH="0" baseline="0" noProof="0" dirty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5" name="화살표: 아래쪽 24">
            <a:extLst>
              <a:ext uri="{FF2B5EF4-FFF2-40B4-BE49-F238E27FC236}">
                <a16:creationId xmlns:a16="http://schemas.microsoft.com/office/drawing/2014/main" id="{366EF2BD-8C81-449C-98AB-A09B82EE53E7}"/>
              </a:ext>
            </a:extLst>
          </p:cNvPr>
          <p:cNvSpPr/>
          <p:nvPr/>
        </p:nvSpPr>
        <p:spPr>
          <a:xfrm rot="16969075">
            <a:off x="4035589" y="1851690"/>
            <a:ext cx="163192" cy="2733802"/>
          </a:xfrm>
          <a:prstGeom prst="downArrow">
            <a:avLst/>
          </a:prstGeom>
          <a:solidFill>
            <a:schemeClr val="tx1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화살표: 아래쪽 26">
            <a:extLst>
              <a:ext uri="{FF2B5EF4-FFF2-40B4-BE49-F238E27FC236}">
                <a16:creationId xmlns:a16="http://schemas.microsoft.com/office/drawing/2014/main" id="{BCFF00EF-1EF2-49D3-8D2D-191C6B2A01DF}"/>
              </a:ext>
            </a:extLst>
          </p:cNvPr>
          <p:cNvSpPr/>
          <p:nvPr/>
        </p:nvSpPr>
        <p:spPr>
          <a:xfrm rot="4706914">
            <a:off x="8266495" y="1531897"/>
            <a:ext cx="137937" cy="3178255"/>
          </a:xfrm>
          <a:prstGeom prst="downArrow">
            <a:avLst/>
          </a:prstGeom>
          <a:solidFill>
            <a:schemeClr val="tx1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화살표: 아래쪽 28">
            <a:extLst>
              <a:ext uri="{FF2B5EF4-FFF2-40B4-BE49-F238E27FC236}">
                <a16:creationId xmlns:a16="http://schemas.microsoft.com/office/drawing/2014/main" id="{BB946BFF-E0B0-404F-9BCE-0D6BBF52882A}"/>
              </a:ext>
            </a:extLst>
          </p:cNvPr>
          <p:cNvSpPr/>
          <p:nvPr/>
        </p:nvSpPr>
        <p:spPr>
          <a:xfrm rot="6368556">
            <a:off x="8449735" y="3252490"/>
            <a:ext cx="155184" cy="3071153"/>
          </a:xfrm>
          <a:prstGeom prst="downArrow">
            <a:avLst/>
          </a:prstGeom>
          <a:solidFill>
            <a:schemeClr val="tx1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Oval 9">
            <a:extLst>
              <a:ext uri="{FF2B5EF4-FFF2-40B4-BE49-F238E27FC236}">
                <a16:creationId xmlns:a16="http://schemas.microsoft.com/office/drawing/2014/main" id="{778F462B-C49A-4940-9F24-E3850080E273}"/>
              </a:ext>
            </a:extLst>
          </p:cNvPr>
          <p:cNvSpPr/>
          <p:nvPr/>
        </p:nvSpPr>
        <p:spPr>
          <a:xfrm>
            <a:off x="9928433" y="4854041"/>
            <a:ext cx="828133" cy="828133"/>
          </a:xfrm>
          <a:prstGeom prst="ellipse">
            <a:avLst/>
          </a:prstGeom>
          <a:solidFill>
            <a:srgbClr val="A5A5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5" name="그래픽 44" descr="알람 시계">
            <a:extLst>
              <a:ext uri="{FF2B5EF4-FFF2-40B4-BE49-F238E27FC236}">
                <a16:creationId xmlns:a16="http://schemas.microsoft.com/office/drawing/2014/main" id="{7745E80E-03FD-4B2D-8F4C-F0D0EE0CA655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936557" y="4846692"/>
            <a:ext cx="820009" cy="820009"/>
          </a:xfrm>
          <a:prstGeom prst="rect">
            <a:avLst/>
          </a:prstGeom>
        </p:spPr>
      </p:pic>
      <p:sp>
        <p:nvSpPr>
          <p:cNvPr id="47" name="Oval 10">
            <a:extLst>
              <a:ext uri="{FF2B5EF4-FFF2-40B4-BE49-F238E27FC236}">
                <a16:creationId xmlns:a16="http://schemas.microsoft.com/office/drawing/2014/main" id="{22614B6B-417D-4CCC-9BAD-54FD58ECD7D8}"/>
              </a:ext>
            </a:extLst>
          </p:cNvPr>
          <p:cNvSpPr/>
          <p:nvPr/>
        </p:nvSpPr>
        <p:spPr>
          <a:xfrm>
            <a:off x="9821741" y="2302878"/>
            <a:ext cx="828133" cy="828133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9" name="그림 48">
            <a:extLst>
              <a:ext uri="{FF2B5EF4-FFF2-40B4-BE49-F238E27FC236}">
                <a16:creationId xmlns:a16="http://schemas.microsoft.com/office/drawing/2014/main" id="{6FF379EB-6223-4C8A-B4DA-FCF5CF1A7222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8433" y="2342829"/>
            <a:ext cx="681472" cy="73877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51" name="화살표: 아래쪽 50">
            <a:extLst>
              <a:ext uri="{FF2B5EF4-FFF2-40B4-BE49-F238E27FC236}">
                <a16:creationId xmlns:a16="http://schemas.microsoft.com/office/drawing/2014/main" id="{FED7ED5F-5BF6-408F-8C96-423002F6104B}"/>
              </a:ext>
            </a:extLst>
          </p:cNvPr>
          <p:cNvSpPr/>
          <p:nvPr/>
        </p:nvSpPr>
        <p:spPr>
          <a:xfrm rot="15381659">
            <a:off x="4000375" y="3310803"/>
            <a:ext cx="163192" cy="2733802"/>
          </a:xfrm>
          <a:prstGeom prst="downArrow">
            <a:avLst/>
          </a:prstGeom>
          <a:solidFill>
            <a:schemeClr val="tx1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3" name="Oval 7">
            <a:extLst>
              <a:ext uri="{FF2B5EF4-FFF2-40B4-BE49-F238E27FC236}">
                <a16:creationId xmlns:a16="http://schemas.microsoft.com/office/drawing/2014/main" id="{80C95814-C2EC-4312-B7AA-A80AC0B93A01}"/>
              </a:ext>
            </a:extLst>
          </p:cNvPr>
          <p:cNvSpPr/>
          <p:nvPr/>
        </p:nvSpPr>
        <p:spPr>
          <a:xfrm>
            <a:off x="2041145" y="4621752"/>
            <a:ext cx="828133" cy="828133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5" name="speed">
            <a:extLst>
              <a:ext uri="{FF2B5EF4-FFF2-40B4-BE49-F238E27FC236}">
                <a16:creationId xmlns:a16="http://schemas.microsoft.com/office/drawing/2014/main" id="{E7317E87-0A78-4398-AFE3-FE781260B5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53284" y="5474743"/>
            <a:ext cx="2603854" cy="22159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 anchor="t" anchorCtr="0">
            <a:spAutoFit/>
            <a:sp3d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ctr">
              <a:lnSpc>
                <a:spcPct val="90000"/>
              </a:lnSpc>
              <a:buClr>
                <a:prstClr val="white"/>
              </a:buClr>
              <a:defRPr/>
            </a:pPr>
            <a:r>
              <a:rPr lang="en-US" altLang="ko-KR" sz="16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Verdana" charset="0"/>
              </a:rPr>
              <a:t>4.Importance of Accent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91014C01-0039-420F-9920-62BE4CD85C28}"/>
              </a:ext>
            </a:extLst>
          </p:cNvPr>
          <p:cNvSpPr txBox="1"/>
          <p:nvPr/>
        </p:nvSpPr>
        <p:spPr>
          <a:xfrm>
            <a:off x="1375635" y="5771158"/>
            <a:ext cx="2247131" cy="384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kumimoji="0" lang="en-US" altLang="ko-KR" sz="1900" b="1" i="0" u="none" strike="noStrike" kern="1200" cap="none" spc="0" normalizeH="0" baseline="0" noProof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ko-KR" altLang="en-US" sz="1900" b="1" i="0" u="none" strike="noStrike" kern="120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영어강세</a:t>
            </a:r>
            <a:r>
              <a:rPr lang="ko-KR" altLang="en-US" sz="1900" b="1" dirty="0">
                <a:solidFill>
                  <a:srgbClr val="92D0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중요성</a:t>
            </a:r>
            <a:endParaRPr kumimoji="0" lang="en-US" altLang="ko-KR" sz="1900" b="1" i="0" u="none" strike="noStrike" kern="1200" cap="none" spc="0" normalizeH="0" baseline="0" noProof="0" dirty="0">
              <a:ln>
                <a:noFill/>
              </a:ln>
              <a:solidFill>
                <a:srgbClr val="92D05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BC86B4C-D9C0-4A20-9615-1C79D3BCE959}"/>
              </a:ext>
            </a:extLst>
          </p:cNvPr>
          <p:cNvSpPr txBox="1"/>
          <p:nvPr/>
        </p:nvSpPr>
        <p:spPr>
          <a:xfrm>
            <a:off x="4743111" y="4991617"/>
            <a:ext cx="266208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2A7EAC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제안하는</a:t>
            </a:r>
            <a:br>
              <a:rPr kumimoji="0" lang="en-US" altLang="ko-KR" sz="3000" b="1" i="0" u="none" strike="noStrike" kern="1200" cap="none" spc="0" normalizeH="0" baseline="0" noProof="0" dirty="0">
                <a:ln>
                  <a:noFill/>
                </a:ln>
                <a:solidFill>
                  <a:srgbClr val="2A7EAC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2A7EAC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애플리케이션</a:t>
            </a:r>
            <a:endParaRPr kumimoji="0" lang="en-US" altLang="ko-KR" sz="3000" b="1" i="0" u="none" strike="noStrike" kern="1200" cap="none" spc="0" normalizeH="0" baseline="0" noProof="0" dirty="0">
              <a:ln>
                <a:noFill/>
              </a:ln>
              <a:solidFill>
                <a:srgbClr val="2A7EAC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61" name="그래픽 60" descr="음파">
            <a:extLst>
              <a:ext uri="{FF2B5EF4-FFF2-40B4-BE49-F238E27FC236}">
                <a16:creationId xmlns:a16="http://schemas.microsoft.com/office/drawing/2014/main" id="{0075BF82-D025-42FB-A525-C9C99B08A31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090923" y="4677704"/>
            <a:ext cx="728573" cy="728573"/>
          </a:xfrm>
          <a:prstGeom prst="rect">
            <a:avLst/>
          </a:prstGeom>
        </p:spPr>
      </p:pic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F85C4FEA-F7DB-47C1-AFE3-DBC680BFB137}"/>
              </a:ext>
            </a:extLst>
          </p:cNvPr>
          <p:cNvSpPr/>
          <p:nvPr/>
        </p:nvSpPr>
        <p:spPr>
          <a:xfrm>
            <a:off x="1352939" y="1119673"/>
            <a:ext cx="9088016" cy="989045"/>
          </a:xfrm>
          <a:prstGeom prst="roundRect">
            <a:avLst/>
          </a:prstGeom>
          <a:noFill/>
          <a:ln w="190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66119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240704" y="2797565"/>
            <a:ext cx="6423408" cy="631435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lang="en-US" altLang="ko-KR" sz="3733" dirty="0">
                <a:latin typeface="나눔스퀘어 Bold"/>
                <a:ea typeface="나눔스퀘어 Bold"/>
              </a:rPr>
              <a:t>2. </a:t>
            </a:r>
            <a:r>
              <a:rPr lang="ko-KR" altLang="en-US" sz="3733" dirty="0">
                <a:latin typeface="나눔스퀘어 Bold"/>
                <a:ea typeface="나눔스퀘어 Bold"/>
              </a:rPr>
              <a:t>기존 서비스와의 </a:t>
            </a:r>
            <a:r>
              <a:rPr lang="ko-KR" altLang="en-US" sz="3733" dirty="0" err="1">
                <a:latin typeface="나눔스퀘어 Bold"/>
                <a:ea typeface="나눔스퀘어 Bold"/>
              </a:rPr>
              <a:t>차별점</a:t>
            </a:r>
            <a:endParaRPr lang="ko-KR" altLang="en-US" sz="4267" dirty="0">
              <a:latin typeface="나눔스퀘어 Bold"/>
              <a:ea typeface="나눔스퀘어 Bold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361898" y="3557476"/>
            <a:ext cx="5711957" cy="384043"/>
          </a:xfrm>
        </p:spPr>
        <p:txBody>
          <a:bodyPr/>
          <a:lstStyle/>
          <a:p>
            <a:pPr lvl="0">
              <a:defRPr/>
            </a:pPr>
            <a:r>
              <a:rPr lang="en-US" altLang="ko-KR">
                <a:latin typeface="나눔스퀘어 Bold"/>
                <a:ea typeface="나눔스퀘어 Bold"/>
              </a:rPr>
              <a:t>A Comparison of the Project and other Services</a:t>
            </a:r>
          </a:p>
        </p:txBody>
      </p:sp>
      <p:pic>
        <p:nvPicPr>
          <p:cNvPr id="5" name="그래픽 4" descr="도토리">
            <a:extLst>
              <a:ext uri="{FF2B5EF4-FFF2-40B4-BE49-F238E27FC236}">
                <a16:creationId xmlns:a16="http://schemas.microsoft.com/office/drawing/2014/main" id="{A96EA858-2740-1940-ADC1-E1A0ABB6CB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64521" y="296940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768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theme/theme1.xml><?xml version="1.0" encoding="utf-8"?>
<a:theme xmlns:a="http://schemas.openxmlformats.org/drawingml/2006/main" name="Office 테마">
  <a:themeElements>
    <a:clrScheme name="슴슴한색">
      <a:dk1>
        <a:sysClr val="windowText" lastClr="000000"/>
      </a:dk1>
      <a:lt1>
        <a:sysClr val="window" lastClr="FFFFFF"/>
      </a:lt1>
      <a:dk2>
        <a:srgbClr val="70675C"/>
      </a:dk2>
      <a:lt2>
        <a:srgbClr val="E7E6E6"/>
      </a:lt2>
      <a:accent1>
        <a:srgbClr val="F08C01"/>
      </a:accent1>
      <a:accent2>
        <a:srgbClr val="9A8B80"/>
      </a:accent2>
      <a:accent3>
        <a:srgbClr val="DFC3B5"/>
      </a:accent3>
      <a:accent4>
        <a:srgbClr val="AC9D93"/>
      </a:accent4>
      <a:accent5>
        <a:srgbClr val="76747A"/>
      </a:accent5>
      <a:accent6>
        <a:srgbClr val="474652"/>
      </a:accent6>
      <a:hlink>
        <a:srgbClr val="262626"/>
      </a:hlink>
      <a:folHlink>
        <a:srgbClr val="262626"/>
      </a:folHlink>
    </a:clrScheme>
    <a:fontScheme name="200615">
      <a:majorFont>
        <a:latin typeface="Arial Nova"/>
        <a:ea typeface="나눔스퀘어 ExtraBold"/>
        <a:cs typeface=""/>
      </a:majorFont>
      <a:minorFont>
        <a:latin typeface="Arial Nova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3228</TotalTime>
  <Words>1557</Words>
  <Application>Microsoft Office PowerPoint</Application>
  <PresentationFormat>와이드스크린</PresentationFormat>
  <Paragraphs>389</Paragraphs>
  <Slides>26</Slides>
  <Notes>10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8" baseType="lpstr">
      <vt:lpstr>나눔고딕</vt:lpstr>
      <vt:lpstr>나눔스퀘어 Bold</vt:lpstr>
      <vt:lpstr>나눔스퀘어 ExtraBold</vt:lpstr>
      <vt:lpstr>나눔스퀘어 Light</vt:lpstr>
      <vt:lpstr>맑은 고딕</vt:lpstr>
      <vt:lpstr>한컴바탕</vt:lpstr>
      <vt:lpstr>휴먼매직체</vt:lpstr>
      <vt:lpstr>Arial</vt:lpstr>
      <vt:lpstr>Arial Nova</vt:lpstr>
      <vt:lpstr>Calibri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이재훈</cp:lastModifiedBy>
  <cp:revision>429</cp:revision>
  <cp:lastPrinted>2020-10-11T11:57:30Z</cp:lastPrinted>
  <dcterms:created xsi:type="dcterms:W3CDTF">2020-08-03T00:59:02Z</dcterms:created>
  <dcterms:modified xsi:type="dcterms:W3CDTF">2020-10-24T03:17:47Z</dcterms:modified>
</cp:coreProperties>
</file>